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9" r:id="rId4"/>
  </p:sldMasterIdLst>
  <p:notesMasterIdLst>
    <p:notesMasterId r:id="rId57"/>
  </p:notesMasterIdLst>
  <p:handoutMasterIdLst>
    <p:handoutMasterId r:id="rId58"/>
  </p:handoutMasterIdLst>
  <p:sldIdLst>
    <p:sldId id="2126987508" r:id="rId5"/>
    <p:sldId id="2126987529" r:id="rId6"/>
    <p:sldId id="2145704712" r:id="rId7"/>
    <p:sldId id="2145704846" r:id="rId8"/>
    <p:sldId id="2145704847" r:id="rId9"/>
    <p:sldId id="3994" r:id="rId10"/>
    <p:sldId id="6159" r:id="rId11"/>
    <p:sldId id="3991" r:id="rId12"/>
    <p:sldId id="4006" r:id="rId13"/>
    <p:sldId id="6160" r:id="rId14"/>
    <p:sldId id="2147375243" r:id="rId15"/>
    <p:sldId id="2147375245" r:id="rId16"/>
    <p:sldId id="2145704811" r:id="rId17"/>
    <p:sldId id="6738" r:id="rId18"/>
    <p:sldId id="2126987147" r:id="rId19"/>
    <p:sldId id="2145704810" r:id="rId20"/>
    <p:sldId id="1024" r:id="rId21"/>
    <p:sldId id="6718" r:id="rId22"/>
    <p:sldId id="806" r:id="rId23"/>
    <p:sldId id="2126987112" r:id="rId24"/>
    <p:sldId id="6753" r:id="rId25"/>
    <p:sldId id="2147375256" r:id="rId26"/>
    <p:sldId id="2147375252" r:id="rId27"/>
    <p:sldId id="2147375251" r:id="rId28"/>
    <p:sldId id="2147375253" r:id="rId29"/>
    <p:sldId id="2126987178" r:id="rId30"/>
    <p:sldId id="2145704814" r:id="rId31"/>
    <p:sldId id="2145704816" r:id="rId32"/>
    <p:sldId id="2145704817" r:id="rId33"/>
    <p:sldId id="2126987171" r:id="rId34"/>
    <p:sldId id="2145704815" r:id="rId35"/>
    <p:sldId id="2145704812" r:id="rId36"/>
    <p:sldId id="2126987174" r:id="rId37"/>
    <p:sldId id="2126987175" r:id="rId38"/>
    <p:sldId id="2126987176" r:id="rId39"/>
    <p:sldId id="2126987182" r:id="rId40"/>
    <p:sldId id="2126987165" r:id="rId41"/>
    <p:sldId id="2126987172" r:id="rId42"/>
    <p:sldId id="2145704819" r:id="rId43"/>
    <p:sldId id="2147375258" r:id="rId44"/>
    <p:sldId id="2147375259" r:id="rId45"/>
    <p:sldId id="2126987164" r:id="rId46"/>
    <p:sldId id="2126987141" r:id="rId47"/>
    <p:sldId id="2147375260" r:id="rId48"/>
    <p:sldId id="2147375261" r:id="rId49"/>
    <p:sldId id="2126987173" r:id="rId50"/>
    <p:sldId id="2145704824" r:id="rId51"/>
    <p:sldId id="2126987166" r:id="rId52"/>
    <p:sldId id="2145704826" r:id="rId53"/>
    <p:sldId id="2147375248" r:id="rId54"/>
    <p:sldId id="2147375262" r:id="rId55"/>
    <p:sldId id="2145704848" r:id="rId56"/>
  </p:sldIdLst>
  <p:sldSz cx="9144000" cy="5143500" type="screen16x9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0" orient="horz" pos="1439" userDrawn="1">
          <p15:clr>
            <a:srgbClr val="A4A3A4"/>
          </p15:clr>
        </p15:guide>
        <p15:guide id="14" orient="horz" pos="2482" userDrawn="1">
          <p15:clr>
            <a:srgbClr val="A4A3A4"/>
          </p15:clr>
        </p15:guide>
        <p15:guide id="17" pos="3266" userDrawn="1">
          <p15:clr>
            <a:srgbClr val="A4A3A4"/>
          </p15:clr>
        </p15:guide>
        <p15:guide id="18" pos="703" userDrawn="1">
          <p15:clr>
            <a:srgbClr val="A4A3A4"/>
          </p15:clr>
        </p15:guide>
        <p15:guide id="21" pos="4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ULIN Thomas" initials="MT" lastIdx="220" clrIdx="0"/>
  <p:cmAuthor id="2" name="Utilisateur de Microsoft Office" initials="Office" lastIdx="1" clrIdx="1"/>
  <p:cmAuthor id="3" name="JURADO Javier" initials="JJ" lastIdx="3" clrIdx="2">
    <p:extLst>
      <p:ext uri="{19B8F6BF-5375-455C-9EA6-DF929625EA0E}">
        <p15:presenceInfo xmlns:p15="http://schemas.microsoft.com/office/powerpoint/2012/main" userId="S::Javier.JURADO@vinci-energies.net::0dce32ea-8219-42f7-a2a0-29882e5623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99"/>
    <a:srgbClr val="333399"/>
    <a:srgbClr val="000000"/>
    <a:srgbClr val="FFC7E6"/>
    <a:srgbClr val="F6B1A6"/>
    <a:srgbClr val="ACDEF9"/>
    <a:srgbClr val="FDD28E"/>
    <a:srgbClr val="FBFBFB"/>
    <a:srgbClr val="0072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0" autoAdjust="0"/>
    <p:restoredTop sz="77733" autoAdjust="0"/>
  </p:normalViewPr>
  <p:slideViewPr>
    <p:cSldViewPr snapToGrid="0">
      <p:cViewPr>
        <p:scale>
          <a:sx n="66" d="100"/>
          <a:sy n="66" d="100"/>
        </p:scale>
        <p:origin x="564" y="84"/>
      </p:cViewPr>
      <p:guideLst>
        <p:guide orient="horz" pos="1439"/>
        <p:guide orient="horz" pos="2482"/>
        <p:guide pos="3266"/>
        <p:guide pos="703"/>
        <p:guide pos="453"/>
      </p:guideLst>
    </p:cSldViewPr>
  </p:slideViewPr>
  <p:notesTextViewPr>
    <p:cViewPr>
      <p:scale>
        <a:sx n="66" d="100"/>
        <a:sy n="66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https://vincienergies.sharepoint.com/sites/GO-AcreditacionesyCertificaciones/Documents%20partages/General/BBDD%20Certificaciones%202021%20v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43357062498841"/>
          <c:y val="0.11000929620374333"/>
          <c:w val="0.6482144944022542"/>
          <c:h val="0.7434529644305154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cene3d>
              <a:camera prst="orthographicFront"/>
              <a:lightRig rig="brightRoom" dir="t"/>
            </a:scene3d>
            <a:sp3d prstMaterial="flat">
              <a:bevelT w="0" h="101600" prst="angle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A2006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2C6-4B44-96C5-F1304E2F2DAA}"/>
              </c:ext>
            </c:extLst>
          </c:dPt>
          <c:dPt>
            <c:idx val="1"/>
            <c:bubble3D val="0"/>
            <c:spPr>
              <a:solidFill>
                <a:srgbClr val="005EB8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2C6-4B44-96C5-F1304E2F2D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08A-4014-AE22-A64D57EE3D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Operadores</c:v>
                </c:pt>
                <c:pt idx="1">
                  <c:v>Empresas</c:v>
                </c:pt>
                <c:pt idx="2">
                  <c:v>A. Pública</c:v>
                </c:pt>
              </c:strCache>
            </c:strRef>
          </c:cat>
          <c:val>
            <c:numRef>
              <c:f>Hoja1!$B$2:$B$4</c:f>
              <c:numCache>
                <c:formatCode>0.00%</c:formatCode>
                <c:ptCount val="3"/>
                <c:pt idx="0">
                  <c:v>0.23</c:v>
                </c:pt>
                <c:pt idx="1">
                  <c:v>0.36</c:v>
                </c:pt>
                <c:pt idx="2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C6-4B44-96C5-F1304E2F2DA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0719162743153722"/>
          <c:y val="0.35117790264757726"/>
          <c:w val="0.38834577471888387"/>
          <c:h val="0.276331957311096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43357062498841"/>
          <c:y val="0.11000929620374333"/>
          <c:w val="0.6482144944022542"/>
          <c:h val="0.7434529644305154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cene3d>
              <a:camera prst="orthographicFront"/>
              <a:lightRig rig="brightRoom" dir="t"/>
            </a:scene3d>
            <a:sp3d prstMaterial="flat">
              <a:bevelT w="0" h="101600" prst="angle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A2006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5F6-4597-A5AD-0366EAB83EAF}"/>
              </c:ext>
            </c:extLst>
          </c:dPt>
          <c:dPt>
            <c:idx val="1"/>
            <c:bubble3D val="0"/>
            <c:spPr>
              <a:solidFill>
                <a:srgbClr val="005EB8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5F6-4597-A5AD-0366EAB83EA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Centro</c:v>
                </c:pt>
                <c:pt idx="1">
                  <c:v>Territorios</c:v>
                </c:pt>
              </c:strCache>
            </c:strRef>
          </c:cat>
          <c:val>
            <c:numRef>
              <c:f>Hoja1!$B$2:$B$3</c:f>
              <c:numCache>
                <c:formatCode>0.00%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F6-4597-A5AD-0366EAB83EA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1219446903564124"/>
          <c:y val="0.3486354762035147"/>
          <c:w val="0.37970702350498797"/>
          <c:h val="0.259499796642790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43357062498841"/>
          <c:y val="0.11000929620374333"/>
          <c:w val="0.6482144944022542"/>
          <c:h val="0.7434529644305154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spPr>
            <a:scene3d>
              <a:camera prst="orthographicFront"/>
              <a:lightRig rig="brightRoom" dir="t"/>
            </a:scene3d>
            <a:sp3d prstMaterial="flat">
              <a:bevelT w="0" h="101600" prst="angle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A20067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E14-44FD-A4E6-4BB57214A1B3}"/>
              </c:ext>
            </c:extLst>
          </c:dPt>
          <c:dPt>
            <c:idx val="1"/>
            <c:bubble3D val="0"/>
            <c:spPr>
              <a:solidFill>
                <a:srgbClr val="005EB8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E14-44FD-A4E6-4BB57214A1B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E14-44FD-A4E6-4BB57214A1B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Soluciones</c:v>
                </c:pt>
                <c:pt idx="1">
                  <c:v>Servicios</c:v>
                </c:pt>
              </c:strCache>
            </c:strRef>
          </c:cat>
          <c:val>
            <c:numRef>
              <c:f>Hoja1!$B$2:$B$3</c:f>
              <c:numCache>
                <c:formatCode>0.00%</c:formatCode>
                <c:ptCount val="2"/>
                <c:pt idx="0">
                  <c:v>0.47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E14-44FD-A4E6-4BB57214A1B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0719162743153722"/>
          <c:y val="0.35117790264757726"/>
          <c:w val="0.38834577471888387"/>
          <c:h val="0.276331957311096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es-E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Hoja2!$P$6:$P$77</cx:f>
        <cx:lvl ptCount="72">
          <cx:pt idx="0">Cisco</cx:pt>
          <cx:pt idx="1">Extreme Networks</cx:pt>
          <cx:pt idx="2">Fortinet</cx:pt>
          <cx:pt idx="3">Juniper</cx:pt>
          <cx:pt idx="4">Vmware</cx:pt>
          <cx:pt idx="5">Palo Alto</cx:pt>
          <cx:pt idx="6">Check Point</cx:pt>
          <cx:pt idx="7">Alcatel Lucent</cx:pt>
          <cx:pt idx="8">Infoblox</cx:pt>
          <cx:pt idx="9">Commscope</cx:pt>
          <cx:pt idx="10">Silver Peak</cx:pt>
          <cx:pt idx="11">Bureau Veritas</cx:pt>
          <cx:pt idx="12">Aerohive</cx:pt>
          <cx:pt idx="13">Forcepoint</cx:pt>
          <cx:pt idx="14">Prince2 </cx:pt>
          <cx:pt idx="15">Riverbed</cx:pt>
          <cx:pt idx="16">NetApp</cx:pt>
          <cx:pt idx="17">Lifesize</cx:pt>
          <cx:pt idx="18">HPE</cx:pt>
          <cx:pt idx="19">Amazon</cx:pt>
          <cx:pt idx="20">PMI</cx:pt>
          <cx:pt idx="21">Gigamon</cx:pt>
          <cx:pt idx="22">Scrum Alliance</cx:pt>
          <cx:pt idx="23">Tufin</cx:pt>
          <cx:pt idx="24">Panduit</cx:pt>
          <cx:pt idx="25">Splunk</cx:pt>
          <cx:pt idx="26">Arbor</cx:pt>
          <cx:pt idx="27">Ekahau</cx:pt>
          <cx:pt idx="28">Ribbon</cx:pt>
          <cx:pt idx="29">Guardicore</cx:pt>
          <cx:pt idx="30">Netwrix</cx:pt>
          <cx:pt idx="31">Allot</cx:pt>
          <cx:pt idx="32">CWNP</cx:pt>
          <cx:pt idx="33">Symantec</cx:pt>
          <cx:pt idx="34">F5</cx:pt>
          <cx:pt idx="35">Efficient iP</cx:pt>
          <cx:pt idx="36">VC4</cx:pt>
          <cx:pt idx="37">Commvault</cx:pt>
          <cx:pt idx="38">Red Hat</cx:pt>
          <cx:pt idx="39">Red Hat </cx:pt>
          <cx:pt idx="40">RIPE</cx:pt>
          <cx:pt idx="41">ForeScout</cx:pt>
          <cx:pt idx="42">Infinera</cx:pt>
          <cx:pt idx="43">Veeam</cx:pt>
          <cx:pt idx="44">Imperva</cx:pt>
          <cx:pt idx="45">A10 Networks </cx:pt>
          <cx:pt idx="46">Linux</cx:pt>
          <cx:pt idx="47">Gemalto</cx:pt>
          <cx:pt idx="48">Pulse Secure</cx:pt>
          <cx:pt idx="49">Citrix</cx:pt>
          <cx:pt idx="50">Zscaler</cx:pt>
          <cx:pt idx="51">Isaca</cx:pt>
          <cx:pt idx="52">Phyton</cx:pt>
          <cx:pt idx="53">OpenStack</cx:pt>
          <cx:pt idx="54">Lenovo</cx:pt>
          <cx:pt idx="55">Python</cx:pt>
          <cx:pt idx="56">Teldat </cx:pt>
          <cx:pt idx="57">IBM </cx:pt>
          <cx:pt idx="58">IBM</cx:pt>
          <cx:pt idx="59">EC Council</cx:pt>
          <cx:pt idx="60">Sophos</cx:pt>
          <cx:pt idx="61">Microsoft</cx:pt>
          <cx:pt idx="62">Arista Networks</cx:pt>
          <cx:pt idx="63">BCS</cx:pt>
          <cx:pt idx="64">DCPRO</cx:pt>
          <cx:pt idx="65">Netskope</cx:pt>
          <cx:pt idx="66">DELL EMC</cx:pt>
          <cx:pt idx="67">BSI</cx:pt>
          <cx:pt idx="68">Zabbix</cx:pt>
          <cx:pt idx="69">SealPath</cx:pt>
          <cx:pt idx="70">Nutanix</cx:pt>
          <cx:pt idx="71">Isc2</cx:pt>
        </cx:lvl>
      </cx:strDim>
      <cx:numDim type="size">
        <cx:f>Hoja2!$Q$6:$Q$77</cx:f>
        <cx:lvl ptCount="72" formatCode="Estándar">
          <cx:pt idx="0">367</cx:pt>
          <cx:pt idx="1">88</cx:pt>
          <cx:pt idx="2">67</cx:pt>
          <cx:pt idx="3">63</cx:pt>
          <cx:pt idx="4">43</cx:pt>
          <cx:pt idx="5">40</cx:pt>
          <cx:pt idx="6">32</cx:pt>
          <cx:pt idx="7">23</cx:pt>
          <cx:pt idx="8">19</cx:pt>
          <cx:pt idx="9">15</cx:pt>
          <cx:pt idx="10">14</cx:pt>
          <cx:pt idx="11">13</cx:pt>
          <cx:pt idx="12">13</cx:pt>
          <cx:pt idx="13">12</cx:pt>
          <cx:pt idx="14">11</cx:pt>
          <cx:pt idx="15">11</cx:pt>
          <cx:pt idx="16">10</cx:pt>
          <cx:pt idx="17">10</cx:pt>
          <cx:pt idx="18">9</cx:pt>
          <cx:pt idx="19">8</cx:pt>
          <cx:pt idx="20">8</cx:pt>
          <cx:pt idx="21">7</cx:pt>
          <cx:pt idx="22">7</cx:pt>
          <cx:pt idx="23">7</cx:pt>
          <cx:pt idx="24">7</cx:pt>
          <cx:pt idx="25">5</cx:pt>
          <cx:pt idx="26">5</cx:pt>
          <cx:pt idx="27">5</cx:pt>
          <cx:pt idx="28">5</cx:pt>
          <cx:pt idx="29">5</cx:pt>
          <cx:pt idx="30">4</cx:pt>
          <cx:pt idx="31">4</cx:pt>
          <cx:pt idx="32">4</cx:pt>
          <cx:pt idx="33">4</cx:pt>
          <cx:pt idx="34">4</cx:pt>
          <cx:pt idx="35">3</cx:pt>
          <cx:pt idx="36">3</cx:pt>
          <cx:pt idx="37">3</cx:pt>
          <cx:pt idx="38">3</cx:pt>
          <cx:pt idx="39">3</cx:pt>
          <cx:pt idx="40">3</cx:pt>
          <cx:pt idx="41">3</cx:pt>
          <cx:pt idx="42">3</cx:pt>
          <cx:pt idx="43">2</cx:pt>
          <cx:pt idx="44">2</cx:pt>
          <cx:pt idx="45">2</cx:pt>
          <cx:pt idx="46">2</cx:pt>
          <cx:pt idx="47">2</cx:pt>
          <cx:pt idx="48">2</cx:pt>
          <cx:pt idx="49">2</cx:pt>
          <cx:pt idx="50">2</cx:pt>
          <cx:pt idx="51">2</cx:pt>
          <cx:pt idx="52">1</cx:pt>
          <cx:pt idx="53">1</cx:pt>
          <cx:pt idx="54">1</cx:pt>
          <cx:pt idx="55">1</cx:pt>
          <cx:pt idx="56">1</cx:pt>
          <cx:pt idx="57">1</cx:pt>
          <cx:pt idx="58">1</cx:pt>
          <cx:pt idx="59">1</cx:pt>
          <cx:pt idx="60">1</cx:pt>
          <cx:pt idx="61">1</cx:pt>
          <cx:pt idx="62">1</cx:pt>
          <cx:pt idx="63">1</cx:pt>
          <cx:pt idx="64">1</cx:pt>
          <cx:pt idx="65">1</cx:pt>
          <cx:pt idx="66">1</cx:pt>
          <cx:pt idx="67">1</cx:pt>
          <cx:pt idx="68">1</cx:pt>
          <cx:pt idx="69">1</cx:pt>
          <cx:pt idx="70">1</cx:pt>
          <cx:pt idx="71">1</cx:pt>
        </cx:lvl>
      </cx:numDim>
    </cx:data>
  </cx:chartData>
  <cx:chart>
    <cx:plotArea>
      <cx:plotAreaRegion>
        <cx:series layoutId="treemap" uniqueId="{53AD2B84-1368-484D-B6B8-7C179ADDC1B9}">
          <cx:tx>
            <cx:txData>
              <cx:f>Hoja2!$Q$5</cx:f>
              <cx:v>Cuenta de Descripción</cx:v>
            </cx:txData>
          </cx:tx>
          <cx:dataLabels pos="inEnd">
            <cx:visibility seriesName="0" categoryName="1" value="1"/>
            <cx:separator>, </cx:separator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75F17-7772-1A45-92DB-A88D70A00EC8}" type="datetimeFigureOut">
              <a:rPr lang="fr-FR" smtClean="0"/>
              <a:t>09/06/2023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AE37-BE1C-6C47-86C1-14C1AA6622E7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327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C1683-5F82-3747-93D9-4F2816E64F44}" type="datetimeFigureOut">
              <a:rPr lang="fr-FR" smtClean="0"/>
              <a:t>09/06/2023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BCB93-6CD8-9443-9E33-C5C85DEEB8AF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7035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tsensors.com/es/lorawan/sensores-lorawan/iam-multisensor-iot-lorawan-calidad-del-aire-en-interiores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9854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Explicar bien que los sensores propios no son </a:t>
            </a:r>
            <a:r>
              <a:rPr lang="es-ES" dirty="0" err="1"/>
              <a:t>LoRaWAN</a:t>
            </a:r>
            <a:r>
              <a:rPr lang="es-ES" dirty="0"/>
              <a:t> sino sensores cableados que se conectan a dispositivos de comunicaciones.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203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07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481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otas 1">
            <a:extLst>
              <a:ext uri="{FF2B5EF4-FFF2-40B4-BE49-F238E27FC236}">
                <a16:creationId xmlns:a16="http://schemas.microsoft.com/office/drawing/2014/main" id="{045B3AC7-9689-4424-90AF-9DFD87EE7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138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ACAAE-2882-435D-8B3B-C1EB2479A857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8668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B358DA-1EDC-40B1-BEEE-0E4C92CEF167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70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78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nuevo campus universitario de la Universidad Loyola diseñado por Luis Vidal + Arquitectos, ha conseguido ser reconocido con el certificado medioambiental LEED Platino, gracias a su fuerte apuesta por la sostenibilidad íntegra de todo el complejo</a:t>
            </a:r>
          </a:p>
          <a:p>
            <a:endParaRPr lang="es-ES" dirty="0"/>
          </a:p>
          <a:p>
            <a:r>
              <a:rPr lang="es-ES" dirty="0"/>
              <a:t>Grupo de Trabajo de Mejoras Ambientales en Edificios Universitarios de CRUE-Sostenibilidad.</a:t>
            </a:r>
          </a:p>
          <a:p>
            <a:endParaRPr lang="es-ES" dirty="0"/>
          </a:p>
          <a:p>
            <a:r>
              <a:rPr lang="es-ES" dirty="0"/>
              <a:t>Se basa en normativa vigente: Código Técnico de la Edificación, Certificación Energética de Edificios, Reglamento de Instalaciones Térmicas en los Edificios (RITE)</a:t>
            </a:r>
          </a:p>
          <a:p>
            <a:endParaRPr lang="es-ES" dirty="0"/>
          </a:p>
          <a:p>
            <a:r>
              <a:rPr lang="es-ES" dirty="0"/>
              <a:t>Universidades sostenibles según Objetivos de Desarrollo Sostenible (ODS- Agenda 2030).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964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128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804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282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>
              <a:hlinkClick r:id="rId3"/>
            </a:endParaRPr>
          </a:p>
          <a:p>
            <a:endParaRPr lang="es-ES" dirty="0">
              <a:hlinkClick r:id="rId3"/>
            </a:endParaRPr>
          </a:p>
          <a:p>
            <a:r>
              <a:rPr lang="es-ES" dirty="0">
                <a:hlinkClick r:id="rId3"/>
              </a:rPr>
              <a:t>https://www.catsensors.com/es/lorawan/sensores-lorawan/iam-multisensor-iot-lorawan-calidad-del-aire-en-interiores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1A022-BBA1-42DA-B151-9ABD2DFBB78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0345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3226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627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5BCB93-6CD8-9443-9E33-C5C85DEEB8A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759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3.svg"/><Relationship Id="rId9" Type="http://schemas.openxmlformats.org/officeDocument/2006/relationships/image" Target="../media/image29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5.sv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21.svg"/><Relationship Id="rId5" Type="http://schemas.openxmlformats.org/officeDocument/2006/relationships/image" Target="../media/image5.png"/><Relationship Id="rId10" Type="http://schemas.openxmlformats.org/officeDocument/2006/relationships/image" Target="../media/image20.png"/><Relationship Id="rId4" Type="http://schemas.openxmlformats.org/officeDocument/2006/relationships/image" Target="../media/image3.svg"/><Relationship Id="rId9" Type="http://schemas.openxmlformats.org/officeDocument/2006/relationships/image" Target="../media/image19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1.sv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5.svg"/><Relationship Id="rId5" Type="http://schemas.openxmlformats.org/officeDocument/2006/relationships/image" Target="../media/image5.png"/><Relationship Id="rId1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3.svg"/><Relationship Id="rId9" Type="http://schemas.openxmlformats.org/officeDocument/2006/relationships/image" Target="../media/image13.svg"/><Relationship Id="rId1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19.svg"/><Relationship Id="rId5" Type="http://schemas.openxmlformats.org/officeDocument/2006/relationships/image" Target="../media/image5.png"/><Relationship Id="rId10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svg"/><Relationship Id="rId9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sv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2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3.svg"/><Relationship Id="rId9" Type="http://schemas.openxmlformats.org/officeDocument/2006/relationships/image" Target="../media/image2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- withou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16C2C418-F267-471F-B9F0-62A55C56B063}"/>
              </a:ext>
            </a:extLst>
          </p:cNvPr>
          <p:cNvSpPr/>
          <p:nvPr userDrawn="1"/>
        </p:nvSpPr>
        <p:spPr>
          <a:xfrm>
            <a:off x="0" y="754173"/>
            <a:ext cx="9144000" cy="4414432"/>
          </a:xfrm>
          <a:custGeom>
            <a:avLst/>
            <a:gdLst>
              <a:gd name="connsiteX0" fmla="*/ 8918419 w 9144000"/>
              <a:gd name="connsiteY0" fmla="*/ 102 h 4414432"/>
              <a:gd name="connsiteX1" fmla="*/ 9144000 w 9144000"/>
              <a:gd name="connsiteY1" fmla="*/ 5864 h 4414432"/>
              <a:gd name="connsiteX2" fmla="*/ 9136756 w 9144000"/>
              <a:gd name="connsiteY2" fmla="*/ 4412986 h 4414432"/>
              <a:gd name="connsiteX3" fmla="*/ 0 w 9144000"/>
              <a:gd name="connsiteY3" fmla="*/ 4414432 h 4414432"/>
              <a:gd name="connsiteX4" fmla="*/ 0 w 9144000"/>
              <a:gd name="connsiteY4" fmla="*/ 3558733 h 4414432"/>
              <a:gd name="connsiteX5" fmla="*/ 58427 w 9144000"/>
              <a:gd name="connsiteY5" fmla="*/ 3487853 h 4414432"/>
              <a:gd name="connsiteX6" fmla="*/ 8918419 w 9144000"/>
              <a:gd name="connsiteY6" fmla="*/ 102 h 441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414432">
                <a:moveTo>
                  <a:pt x="8918419" y="102"/>
                </a:moveTo>
                <a:cubicBezTo>
                  <a:pt x="8996457" y="551"/>
                  <a:pt x="9071718" y="2469"/>
                  <a:pt x="9144000" y="5864"/>
                </a:cubicBezTo>
                <a:cubicBezTo>
                  <a:pt x="9141586" y="1425556"/>
                  <a:pt x="9139171" y="2993294"/>
                  <a:pt x="9136756" y="4412986"/>
                </a:cubicBezTo>
                <a:lnTo>
                  <a:pt x="0" y="4414432"/>
                </a:lnTo>
                <a:lnTo>
                  <a:pt x="0" y="3558733"/>
                </a:lnTo>
                <a:lnTo>
                  <a:pt x="58427" y="3487853"/>
                </a:lnTo>
                <a:cubicBezTo>
                  <a:pt x="2057376" y="1210224"/>
                  <a:pt x="6655338" y="-12896"/>
                  <a:pt x="8918419" y="102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19" name="Forme libre 9">
            <a:extLst>
              <a:ext uri="{FF2B5EF4-FFF2-40B4-BE49-F238E27FC236}">
                <a16:creationId xmlns:a16="http://schemas.microsoft.com/office/drawing/2014/main" id="{E5DC9E9D-FC67-44CB-8FA9-0639CB15E15C}"/>
              </a:ext>
            </a:extLst>
          </p:cNvPr>
          <p:cNvSpPr>
            <a:spLocks/>
          </p:cNvSpPr>
          <p:nvPr userDrawn="1"/>
        </p:nvSpPr>
        <p:spPr bwMode="auto">
          <a:xfrm>
            <a:off x="0" y="1027117"/>
            <a:ext cx="3730086" cy="3730286"/>
          </a:xfrm>
          <a:custGeom>
            <a:avLst/>
            <a:gdLst>
              <a:gd name="T0" fmla="*/ 0 w 9287"/>
              <a:gd name="T1" fmla="*/ 0 h 10173"/>
              <a:gd name="T2" fmla="*/ 209550 w 9287"/>
              <a:gd name="T3" fmla="*/ 12700 h 10173"/>
              <a:gd name="T4" fmla="*/ 501650 w 9287"/>
              <a:gd name="T5" fmla="*/ 50800 h 10173"/>
              <a:gd name="T6" fmla="*/ 774700 w 9287"/>
              <a:gd name="T7" fmla="*/ 95250 h 10173"/>
              <a:gd name="T8" fmla="*/ 1149350 w 9287"/>
              <a:gd name="T9" fmla="*/ 165100 h 10173"/>
              <a:gd name="T10" fmla="*/ 1416050 w 9287"/>
              <a:gd name="T11" fmla="*/ 222250 h 10173"/>
              <a:gd name="T12" fmla="*/ 1574800 w 9287"/>
              <a:gd name="T13" fmla="*/ 260350 h 10173"/>
              <a:gd name="T14" fmla="*/ 1860550 w 9287"/>
              <a:gd name="T15" fmla="*/ 342900 h 10173"/>
              <a:gd name="T16" fmla="*/ 2184400 w 9287"/>
              <a:gd name="T17" fmla="*/ 457200 h 10173"/>
              <a:gd name="T18" fmla="*/ 2400300 w 9287"/>
              <a:gd name="T19" fmla="*/ 546100 h 10173"/>
              <a:gd name="T20" fmla="*/ 2654300 w 9287"/>
              <a:gd name="T21" fmla="*/ 660400 h 10173"/>
              <a:gd name="T22" fmla="*/ 2933700 w 9287"/>
              <a:gd name="T23" fmla="*/ 806450 h 10173"/>
              <a:gd name="T24" fmla="*/ 3321050 w 9287"/>
              <a:gd name="T25" fmla="*/ 1060450 h 10173"/>
              <a:gd name="T26" fmla="*/ 3727450 w 9287"/>
              <a:gd name="T27" fmla="*/ 1346200 h 10173"/>
              <a:gd name="T28" fmla="*/ 3981450 w 9287"/>
              <a:gd name="T29" fmla="*/ 1530350 h 10173"/>
              <a:gd name="T30" fmla="*/ 4260850 w 9287"/>
              <a:gd name="T31" fmla="*/ 1752600 h 10173"/>
              <a:gd name="T32" fmla="*/ 4559300 w 9287"/>
              <a:gd name="T33" fmla="*/ 2012950 h 10173"/>
              <a:gd name="T34" fmla="*/ 4768850 w 9287"/>
              <a:gd name="T35" fmla="*/ 2209800 h 10173"/>
              <a:gd name="T36" fmla="*/ 5041900 w 9287"/>
              <a:gd name="T37" fmla="*/ 2476500 h 10173"/>
              <a:gd name="T38" fmla="*/ 5441950 w 9287"/>
              <a:gd name="T39" fmla="*/ 2908300 h 10173"/>
              <a:gd name="T40" fmla="*/ 5702300 w 9287"/>
              <a:gd name="T41" fmla="*/ 3219450 h 10173"/>
              <a:gd name="T42" fmla="*/ 5619750 w 9287"/>
              <a:gd name="T43" fmla="*/ 3327400 h 10173"/>
              <a:gd name="T44" fmla="*/ 5505450 w 9287"/>
              <a:gd name="T45" fmla="*/ 3479800 h 10173"/>
              <a:gd name="T46" fmla="*/ 5321300 w 9287"/>
              <a:gd name="T47" fmla="*/ 3702050 h 10173"/>
              <a:gd name="T48" fmla="*/ 5080000 w 9287"/>
              <a:gd name="T49" fmla="*/ 3962400 h 10173"/>
              <a:gd name="T50" fmla="*/ 4883150 w 9287"/>
              <a:gd name="T51" fmla="*/ 4159250 h 10173"/>
              <a:gd name="T52" fmla="*/ 4686300 w 9287"/>
              <a:gd name="T53" fmla="*/ 4356100 h 10173"/>
              <a:gd name="T54" fmla="*/ 4546600 w 9287"/>
              <a:gd name="T55" fmla="*/ 4476750 h 10173"/>
              <a:gd name="T56" fmla="*/ 4356100 w 9287"/>
              <a:gd name="T57" fmla="*/ 4648200 h 10173"/>
              <a:gd name="T58" fmla="*/ 4165600 w 9287"/>
              <a:gd name="T59" fmla="*/ 4800600 h 10173"/>
              <a:gd name="T60" fmla="*/ 3898900 w 9287"/>
              <a:gd name="T61" fmla="*/ 4991100 h 10173"/>
              <a:gd name="T62" fmla="*/ 3676650 w 9287"/>
              <a:gd name="T63" fmla="*/ 5162550 h 10173"/>
              <a:gd name="T64" fmla="*/ 3390900 w 9287"/>
              <a:gd name="T65" fmla="*/ 5365750 h 10173"/>
              <a:gd name="T66" fmla="*/ 3168650 w 9287"/>
              <a:gd name="T67" fmla="*/ 5511800 h 10173"/>
              <a:gd name="T68" fmla="*/ 2908300 w 9287"/>
              <a:gd name="T69" fmla="*/ 5664200 h 10173"/>
              <a:gd name="T70" fmla="*/ 2717800 w 9287"/>
              <a:gd name="T71" fmla="*/ 5765800 h 10173"/>
              <a:gd name="T72" fmla="*/ 2552700 w 9287"/>
              <a:gd name="T73" fmla="*/ 5842000 h 10173"/>
              <a:gd name="T74" fmla="*/ 2222500 w 9287"/>
              <a:gd name="T75" fmla="*/ 5994400 h 10173"/>
              <a:gd name="T76" fmla="*/ 1885950 w 9287"/>
              <a:gd name="T77" fmla="*/ 6115050 h 10173"/>
              <a:gd name="T78" fmla="*/ 1492250 w 9287"/>
              <a:gd name="T79" fmla="*/ 6235700 h 10173"/>
              <a:gd name="T80" fmla="*/ 1181100 w 9287"/>
              <a:gd name="T81" fmla="*/ 6311900 h 1017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287" h="10173">
                <a:moveTo>
                  <a:pt x="217" y="0"/>
                </a:moveTo>
                <a:cubicBezTo>
                  <a:pt x="313" y="8"/>
                  <a:pt x="454" y="18"/>
                  <a:pt x="562" y="27"/>
                </a:cubicBezTo>
                <a:cubicBezTo>
                  <a:pt x="670" y="36"/>
                  <a:pt x="745" y="40"/>
                  <a:pt x="863" y="53"/>
                </a:cubicBezTo>
                <a:cubicBezTo>
                  <a:pt x="981" y="66"/>
                  <a:pt x="1133" y="83"/>
                  <a:pt x="1273" y="103"/>
                </a:cubicBezTo>
                <a:lnTo>
                  <a:pt x="1703" y="173"/>
                </a:lnTo>
                <a:cubicBezTo>
                  <a:pt x="1820" y="194"/>
                  <a:pt x="1883" y="207"/>
                  <a:pt x="1978" y="227"/>
                </a:cubicBezTo>
                <a:cubicBezTo>
                  <a:pt x="2073" y="247"/>
                  <a:pt x="2152" y="262"/>
                  <a:pt x="2273" y="293"/>
                </a:cubicBezTo>
                <a:cubicBezTo>
                  <a:pt x="2394" y="324"/>
                  <a:pt x="2571" y="375"/>
                  <a:pt x="2703" y="413"/>
                </a:cubicBezTo>
                <a:cubicBezTo>
                  <a:pt x="2835" y="451"/>
                  <a:pt x="2917" y="473"/>
                  <a:pt x="3063" y="523"/>
                </a:cubicBezTo>
                <a:cubicBezTo>
                  <a:pt x="3209" y="573"/>
                  <a:pt x="3437" y="657"/>
                  <a:pt x="3581" y="712"/>
                </a:cubicBezTo>
                <a:cubicBezTo>
                  <a:pt x="3725" y="767"/>
                  <a:pt x="3802" y="799"/>
                  <a:pt x="3928" y="852"/>
                </a:cubicBezTo>
                <a:cubicBezTo>
                  <a:pt x="4054" y="905"/>
                  <a:pt x="4197" y="967"/>
                  <a:pt x="4337" y="1032"/>
                </a:cubicBezTo>
                <a:cubicBezTo>
                  <a:pt x="4477" y="1097"/>
                  <a:pt x="4614" y="1158"/>
                  <a:pt x="4766" y="1240"/>
                </a:cubicBezTo>
                <a:cubicBezTo>
                  <a:pt x="4918" y="1322"/>
                  <a:pt x="5094" y="1427"/>
                  <a:pt x="5250" y="1523"/>
                </a:cubicBezTo>
                <a:cubicBezTo>
                  <a:pt x="5406" y="1619"/>
                  <a:pt x="5584" y="1736"/>
                  <a:pt x="5703" y="1816"/>
                </a:cubicBezTo>
                <a:cubicBezTo>
                  <a:pt x="5822" y="1896"/>
                  <a:pt x="5899" y="1953"/>
                  <a:pt x="5965" y="2001"/>
                </a:cubicBezTo>
                <a:cubicBezTo>
                  <a:pt x="6031" y="2049"/>
                  <a:pt x="6010" y="2036"/>
                  <a:pt x="6097" y="2103"/>
                </a:cubicBezTo>
                <a:cubicBezTo>
                  <a:pt x="6184" y="2170"/>
                  <a:pt x="6353" y="2295"/>
                  <a:pt x="6490" y="2403"/>
                </a:cubicBezTo>
                <a:cubicBezTo>
                  <a:pt x="6627" y="2511"/>
                  <a:pt x="6769" y="2625"/>
                  <a:pt x="6921" y="2752"/>
                </a:cubicBezTo>
                <a:cubicBezTo>
                  <a:pt x="7073" y="2879"/>
                  <a:pt x="7264" y="3042"/>
                  <a:pt x="7401" y="3162"/>
                </a:cubicBezTo>
                <a:cubicBezTo>
                  <a:pt x="7537" y="3282"/>
                  <a:pt x="7608" y="3350"/>
                  <a:pt x="7738" y="3472"/>
                </a:cubicBezTo>
                <a:cubicBezTo>
                  <a:pt x="7867" y="3594"/>
                  <a:pt x="7997" y="3709"/>
                  <a:pt x="8177" y="3892"/>
                </a:cubicBezTo>
                <a:cubicBezTo>
                  <a:pt x="8357" y="4075"/>
                  <a:pt x="8667" y="4407"/>
                  <a:pt x="8821" y="4572"/>
                </a:cubicBezTo>
                <a:cubicBezTo>
                  <a:pt x="8975" y="4737"/>
                  <a:pt x="9023" y="4798"/>
                  <a:pt x="9100" y="4883"/>
                </a:cubicBezTo>
                <a:lnTo>
                  <a:pt x="9283" y="5083"/>
                </a:lnTo>
                <a:cubicBezTo>
                  <a:pt x="9287" y="5071"/>
                  <a:pt x="9200" y="5195"/>
                  <a:pt x="9143" y="5263"/>
                </a:cubicBezTo>
                <a:cubicBezTo>
                  <a:pt x="9086" y="5331"/>
                  <a:pt x="9008" y="5419"/>
                  <a:pt x="8943" y="5493"/>
                </a:cubicBezTo>
                <a:cubicBezTo>
                  <a:pt x="8878" y="5567"/>
                  <a:pt x="8824" y="5628"/>
                  <a:pt x="8752" y="5707"/>
                </a:cubicBezTo>
                <a:cubicBezTo>
                  <a:pt x="8680" y="5786"/>
                  <a:pt x="8603" y="5873"/>
                  <a:pt x="8512" y="5967"/>
                </a:cubicBezTo>
                <a:cubicBezTo>
                  <a:pt x="8421" y="6061"/>
                  <a:pt x="8283" y="6194"/>
                  <a:pt x="8206" y="6271"/>
                </a:cubicBezTo>
                <a:cubicBezTo>
                  <a:pt x="8129" y="6348"/>
                  <a:pt x="8115" y="6363"/>
                  <a:pt x="8050" y="6427"/>
                </a:cubicBezTo>
                <a:cubicBezTo>
                  <a:pt x="7985" y="6491"/>
                  <a:pt x="7887" y="6582"/>
                  <a:pt x="7813" y="6653"/>
                </a:cubicBezTo>
                <a:cubicBezTo>
                  <a:pt x="7739" y="6724"/>
                  <a:pt x="7678" y="6785"/>
                  <a:pt x="7605" y="6852"/>
                </a:cubicBezTo>
                <a:cubicBezTo>
                  <a:pt x="7532" y="6919"/>
                  <a:pt x="7467" y="6973"/>
                  <a:pt x="7373" y="7053"/>
                </a:cubicBezTo>
                <a:cubicBezTo>
                  <a:pt x="7279" y="7133"/>
                  <a:pt x="7156" y="7238"/>
                  <a:pt x="7043" y="7333"/>
                </a:cubicBezTo>
                <a:cubicBezTo>
                  <a:pt x="6930" y="7428"/>
                  <a:pt x="6810" y="7530"/>
                  <a:pt x="6693" y="7623"/>
                </a:cubicBezTo>
                <a:cubicBezTo>
                  <a:pt x="6576" y="7716"/>
                  <a:pt x="6458" y="7806"/>
                  <a:pt x="6343" y="7893"/>
                </a:cubicBezTo>
                <a:cubicBezTo>
                  <a:pt x="6228" y="7980"/>
                  <a:pt x="6134" y="8048"/>
                  <a:pt x="6000" y="8143"/>
                </a:cubicBezTo>
                <a:cubicBezTo>
                  <a:pt x="5866" y="8238"/>
                  <a:pt x="5683" y="8366"/>
                  <a:pt x="5540" y="8463"/>
                </a:cubicBezTo>
                <a:cubicBezTo>
                  <a:pt x="5397" y="8560"/>
                  <a:pt x="5262" y="8648"/>
                  <a:pt x="5140" y="8723"/>
                </a:cubicBezTo>
                <a:cubicBezTo>
                  <a:pt x="5018" y="8798"/>
                  <a:pt x="4926" y="8850"/>
                  <a:pt x="4810" y="8913"/>
                </a:cubicBezTo>
                <a:cubicBezTo>
                  <a:pt x="4694" y="8976"/>
                  <a:pt x="4568" y="9041"/>
                  <a:pt x="4443" y="9103"/>
                </a:cubicBezTo>
                <a:cubicBezTo>
                  <a:pt x="4318" y="9165"/>
                  <a:pt x="4187" y="9226"/>
                  <a:pt x="4057" y="9283"/>
                </a:cubicBezTo>
                <a:cubicBezTo>
                  <a:pt x="3927" y="9340"/>
                  <a:pt x="3819" y="9385"/>
                  <a:pt x="3663" y="9443"/>
                </a:cubicBezTo>
                <a:cubicBezTo>
                  <a:pt x="3507" y="9501"/>
                  <a:pt x="3322" y="9569"/>
                  <a:pt x="3123" y="9630"/>
                </a:cubicBezTo>
                <a:cubicBezTo>
                  <a:pt x="2924" y="9691"/>
                  <a:pt x="2634" y="9768"/>
                  <a:pt x="2467" y="9812"/>
                </a:cubicBezTo>
                <a:cubicBezTo>
                  <a:pt x="2300" y="9856"/>
                  <a:pt x="2295" y="9857"/>
                  <a:pt x="2119" y="9892"/>
                </a:cubicBezTo>
                <a:cubicBezTo>
                  <a:pt x="1943" y="9927"/>
                  <a:pt x="1610" y="9989"/>
                  <a:pt x="1414" y="10022"/>
                </a:cubicBezTo>
                <a:cubicBezTo>
                  <a:pt x="1218" y="10055"/>
                  <a:pt x="1100" y="10070"/>
                  <a:pt x="944" y="10092"/>
                </a:cubicBezTo>
                <a:cubicBezTo>
                  <a:pt x="788" y="10114"/>
                  <a:pt x="609" y="10139"/>
                  <a:pt x="480" y="10153"/>
                </a:cubicBezTo>
                <a:cubicBezTo>
                  <a:pt x="351" y="10167"/>
                  <a:pt x="247" y="10170"/>
                  <a:pt x="170" y="10173"/>
                </a:cubicBezTo>
                <a:lnTo>
                  <a:pt x="15" y="10172"/>
                </a:lnTo>
                <a:lnTo>
                  <a:pt x="7" y="9360"/>
                </a:lnTo>
                <a:cubicBezTo>
                  <a:pt x="6" y="9131"/>
                  <a:pt x="7" y="9193"/>
                  <a:pt x="7" y="8800"/>
                </a:cubicBezTo>
                <a:lnTo>
                  <a:pt x="7" y="7000"/>
                </a:lnTo>
                <a:lnTo>
                  <a:pt x="0" y="3"/>
                </a:lnTo>
                <a:lnTo>
                  <a:pt x="217" y="0"/>
                </a:lnTo>
                <a:close/>
              </a:path>
            </a:pathLst>
          </a:custGeom>
          <a:solidFill>
            <a:schemeClr val="tx2">
              <a:alpha val="70000"/>
            </a:schemeClr>
          </a:solidFill>
          <a:ln w="12700" cap="flat" cmpd="sng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fr-FR"/>
              <a:t> </a:t>
            </a:r>
          </a:p>
        </p:txBody>
      </p:sp>
      <p:pic>
        <p:nvPicPr>
          <p:cNvPr id="41" name="Graphique 40">
            <a:extLst>
              <a:ext uri="{FF2B5EF4-FFF2-40B4-BE49-F238E27FC236}">
                <a16:creationId xmlns:a16="http://schemas.microsoft.com/office/drawing/2014/main" id="{1F72065C-BFEC-6444-ABBD-D22C6A879C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783" y="244622"/>
            <a:ext cx="1979246" cy="512697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D29640B9-5F2F-433B-963A-AD2069237115}"/>
              </a:ext>
            </a:extLst>
          </p:cNvPr>
          <p:cNvGrpSpPr/>
          <p:nvPr userDrawn="1"/>
        </p:nvGrpSpPr>
        <p:grpSpPr>
          <a:xfrm>
            <a:off x="7526022" y="4549141"/>
            <a:ext cx="1321826" cy="340740"/>
            <a:chOff x="8116253" y="5048568"/>
            <a:chExt cx="1510030" cy="389255"/>
          </a:xfrm>
        </p:grpSpPr>
        <p:sp>
          <p:nvSpPr>
            <p:cNvPr id="25" name="Shape 24">
              <a:extLst>
                <a:ext uri="{FF2B5EF4-FFF2-40B4-BE49-F238E27FC236}">
                  <a16:creationId xmlns:a16="http://schemas.microsoft.com/office/drawing/2014/main" id="{B78E2442-0C22-4070-B7D5-0A4D420AB52A}"/>
                </a:ext>
              </a:extLst>
            </p:cNvPr>
            <p:cNvSpPr/>
            <p:nvPr/>
          </p:nvSpPr>
          <p:spPr>
            <a:xfrm>
              <a:off x="9230678" y="5048568"/>
              <a:ext cx="250825" cy="250825"/>
            </a:xfrm>
            <a:custGeom>
              <a:avLst/>
              <a:gdLst/>
              <a:ahLst/>
              <a:cxnLst/>
              <a:rect l="0" t="0" r="0" b="0"/>
              <a:pathLst>
                <a:path w="250876" h="250938">
                  <a:moveTo>
                    <a:pt x="155914" y="0"/>
                  </a:moveTo>
                  <a:lnTo>
                    <a:pt x="231449" y="0"/>
                  </a:lnTo>
                  <a:lnTo>
                    <a:pt x="245194" y="5679"/>
                  </a:lnTo>
                  <a:cubicBezTo>
                    <a:pt x="248707" y="9190"/>
                    <a:pt x="250876" y="14046"/>
                    <a:pt x="250876" y="19417"/>
                  </a:cubicBezTo>
                  <a:lnTo>
                    <a:pt x="250876" y="94969"/>
                  </a:lnTo>
                  <a:cubicBezTo>
                    <a:pt x="250876" y="105714"/>
                    <a:pt x="242202" y="114413"/>
                    <a:pt x="231445" y="114413"/>
                  </a:cubicBezTo>
                  <a:cubicBezTo>
                    <a:pt x="231445" y="114413"/>
                    <a:pt x="173622" y="114388"/>
                    <a:pt x="173533" y="114388"/>
                  </a:cubicBezTo>
                  <a:cubicBezTo>
                    <a:pt x="155549" y="114388"/>
                    <a:pt x="140144" y="128104"/>
                    <a:pt x="133998" y="134009"/>
                  </a:cubicBezTo>
                  <a:cubicBezTo>
                    <a:pt x="127813" y="139902"/>
                    <a:pt x="114884" y="155828"/>
                    <a:pt x="114833" y="181291"/>
                  </a:cubicBezTo>
                  <a:lnTo>
                    <a:pt x="114833" y="250938"/>
                  </a:lnTo>
                  <a:lnTo>
                    <a:pt x="0" y="250938"/>
                  </a:lnTo>
                  <a:lnTo>
                    <a:pt x="0" y="136079"/>
                  </a:lnTo>
                  <a:lnTo>
                    <a:pt x="69672" y="136079"/>
                  </a:lnTo>
                  <a:cubicBezTo>
                    <a:pt x="95123" y="136028"/>
                    <a:pt x="111061" y="123113"/>
                    <a:pt x="116967" y="116915"/>
                  </a:cubicBezTo>
                  <a:cubicBezTo>
                    <a:pt x="122847" y="110755"/>
                    <a:pt x="136551" y="95300"/>
                    <a:pt x="136551" y="77329"/>
                  </a:cubicBezTo>
                  <a:lnTo>
                    <a:pt x="136551" y="19392"/>
                  </a:lnTo>
                  <a:cubicBezTo>
                    <a:pt x="136551" y="14032"/>
                    <a:pt x="138722" y="9184"/>
                    <a:pt x="142229" y="5676"/>
                  </a:cubicBezTo>
                  <a:lnTo>
                    <a:pt x="15591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25">
              <a:extLst>
                <a:ext uri="{FF2B5EF4-FFF2-40B4-BE49-F238E27FC236}">
                  <a16:creationId xmlns:a16="http://schemas.microsoft.com/office/drawing/2014/main" id="{6E4204C7-BD50-4F77-AAF8-837110502D92}"/>
                </a:ext>
              </a:extLst>
            </p:cNvPr>
            <p:cNvSpPr/>
            <p:nvPr/>
          </p:nvSpPr>
          <p:spPr>
            <a:xfrm>
              <a:off x="9367838" y="5179378"/>
              <a:ext cx="258445" cy="258445"/>
            </a:xfrm>
            <a:custGeom>
              <a:avLst/>
              <a:gdLst/>
              <a:ahLst/>
              <a:cxnLst/>
              <a:rect l="0" t="0" r="0" b="0"/>
              <a:pathLst>
                <a:path w="258839" h="258941">
                  <a:moveTo>
                    <a:pt x="192595" y="0"/>
                  </a:moveTo>
                  <a:cubicBezTo>
                    <a:pt x="211061" y="0"/>
                    <a:pt x="227685" y="7265"/>
                    <a:pt x="239585" y="19317"/>
                  </a:cubicBezTo>
                  <a:cubicBezTo>
                    <a:pt x="245516" y="25330"/>
                    <a:pt x="250339" y="32458"/>
                    <a:pt x="253679" y="40392"/>
                  </a:cubicBezTo>
                  <a:lnTo>
                    <a:pt x="258839" y="66122"/>
                  </a:lnTo>
                  <a:lnTo>
                    <a:pt x="258839" y="66491"/>
                  </a:lnTo>
                  <a:lnTo>
                    <a:pt x="253499" y="92811"/>
                  </a:lnTo>
                  <a:cubicBezTo>
                    <a:pt x="243132" y="117187"/>
                    <a:pt x="218957" y="134125"/>
                    <a:pt x="191439" y="134125"/>
                  </a:cubicBezTo>
                  <a:cubicBezTo>
                    <a:pt x="184747" y="134125"/>
                    <a:pt x="172072" y="131217"/>
                    <a:pt x="166636" y="131217"/>
                  </a:cubicBezTo>
                  <a:cubicBezTo>
                    <a:pt x="137757" y="131217"/>
                    <a:pt x="114325" y="154610"/>
                    <a:pt x="114325" y="183503"/>
                  </a:cubicBezTo>
                  <a:lnTo>
                    <a:pt x="114325" y="239497"/>
                  </a:lnTo>
                  <a:cubicBezTo>
                    <a:pt x="114325" y="250254"/>
                    <a:pt x="105651" y="258941"/>
                    <a:pt x="94920" y="258941"/>
                  </a:cubicBezTo>
                  <a:lnTo>
                    <a:pt x="19380" y="258941"/>
                  </a:lnTo>
                  <a:cubicBezTo>
                    <a:pt x="8686" y="258941"/>
                    <a:pt x="0" y="250254"/>
                    <a:pt x="0" y="239497"/>
                  </a:cubicBezTo>
                  <a:lnTo>
                    <a:pt x="0" y="163944"/>
                  </a:lnTo>
                  <a:cubicBezTo>
                    <a:pt x="0" y="153238"/>
                    <a:pt x="8686" y="144500"/>
                    <a:pt x="19380" y="144500"/>
                  </a:cubicBezTo>
                  <a:lnTo>
                    <a:pt x="75374" y="144500"/>
                  </a:lnTo>
                  <a:cubicBezTo>
                    <a:pt x="104267" y="144500"/>
                    <a:pt x="127647" y="121082"/>
                    <a:pt x="127647" y="92240"/>
                  </a:cubicBezTo>
                  <a:cubicBezTo>
                    <a:pt x="127647" y="86817"/>
                    <a:pt x="124739" y="74117"/>
                    <a:pt x="124739" y="67437"/>
                  </a:cubicBezTo>
                  <a:cubicBezTo>
                    <a:pt x="124739" y="30734"/>
                    <a:pt x="154851" y="0"/>
                    <a:pt x="19259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26">
              <a:extLst>
                <a:ext uri="{FF2B5EF4-FFF2-40B4-BE49-F238E27FC236}">
                  <a16:creationId xmlns:a16="http://schemas.microsoft.com/office/drawing/2014/main" id="{4C6FD3A4-39EC-4E29-BD79-27BFF3AA056B}"/>
                </a:ext>
              </a:extLst>
            </p:cNvPr>
            <p:cNvSpPr/>
            <p:nvPr/>
          </p:nvSpPr>
          <p:spPr>
            <a:xfrm>
              <a:off x="8784908" y="5182553"/>
              <a:ext cx="228600" cy="144145"/>
            </a:xfrm>
            <a:custGeom>
              <a:avLst/>
              <a:gdLst/>
              <a:ahLst/>
              <a:cxnLst/>
              <a:rect l="0" t="0" r="0" b="0"/>
              <a:pathLst>
                <a:path w="228638" h="144437">
                  <a:moveTo>
                    <a:pt x="114312" y="0"/>
                  </a:moveTo>
                  <a:cubicBezTo>
                    <a:pt x="184277" y="0"/>
                    <a:pt x="228638" y="11049"/>
                    <a:pt x="228638" y="11049"/>
                  </a:cubicBezTo>
                  <a:lnTo>
                    <a:pt x="228638" y="52934"/>
                  </a:lnTo>
                  <a:cubicBezTo>
                    <a:pt x="228638" y="52934"/>
                    <a:pt x="178918" y="43294"/>
                    <a:pt x="114312" y="43079"/>
                  </a:cubicBezTo>
                  <a:cubicBezTo>
                    <a:pt x="83248" y="43079"/>
                    <a:pt x="61658" y="46774"/>
                    <a:pt x="48793" y="48057"/>
                  </a:cubicBezTo>
                  <a:cubicBezTo>
                    <a:pt x="48819" y="58166"/>
                    <a:pt x="48781" y="86461"/>
                    <a:pt x="48793" y="96457"/>
                  </a:cubicBezTo>
                  <a:cubicBezTo>
                    <a:pt x="60287" y="97587"/>
                    <a:pt x="81611" y="101371"/>
                    <a:pt x="113817" y="101371"/>
                  </a:cubicBezTo>
                  <a:cubicBezTo>
                    <a:pt x="180213" y="101371"/>
                    <a:pt x="228638" y="91884"/>
                    <a:pt x="228638" y="91884"/>
                  </a:cubicBezTo>
                  <a:lnTo>
                    <a:pt x="228638" y="133439"/>
                  </a:lnTo>
                  <a:cubicBezTo>
                    <a:pt x="228638" y="133439"/>
                    <a:pt x="183591" y="144437"/>
                    <a:pt x="114312" y="144437"/>
                  </a:cubicBezTo>
                  <a:cubicBezTo>
                    <a:pt x="44539" y="144437"/>
                    <a:pt x="0" y="133388"/>
                    <a:pt x="0" y="133388"/>
                  </a:cubicBezTo>
                  <a:lnTo>
                    <a:pt x="0" y="11075"/>
                  </a:lnTo>
                  <a:cubicBezTo>
                    <a:pt x="0" y="11075"/>
                    <a:pt x="43828" y="0"/>
                    <a:pt x="1143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75288">
              <a:extLst>
                <a:ext uri="{FF2B5EF4-FFF2-40B4-BE49-F238E27FC236}">
                  <a16:creationId xmlns:a16="http://schemas.microsoft.com/office/drawing/2014/main" id="{84B740FA-66EF-4F12-8206-7EA0F3520A76}"/>
                </a:ext>
              </a:extLst>
            </p:cNvPr>
            <p:cNvSpPr/>
            <p:nvPr/>
          </p:nvSpPr>
          <p:spPr>
            <a:xfrm>
              <a:off x="9068118" y="5184458"/>
              <a:ext cx="49530" cy="139065"/>
            </a:xfrm>
            <a:custGeom>
              <a:avLst/>
              <a:gdLst/>
              <a:ahLst/>
              <a:cxnLst/>
              <a:rect l="0" t="0" r="0" b="0"/>
              <a:pathLst>
                <a:path w="50064" h="139408">
                  <a:moveTo>
                    <a:pt x="0" y="0"/>
                  </a:moveTo>
                  <a:lnTo>
                    <a:pt x="50064" y="0"/>
                  </a:lnTo>
                  <a:lnTo>
                    <a:pt x="50064" y="139408"/>
                  </a:lnTo>
                  <a:lnTo>
                    <a:pt x="0" y="1394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75289">
              <a:extLst>
                <a:ext uri="{FF2B5EF4-FFF2-40B4-BE49-F238E27FC236}">
                  <a16:creationId xmlns:a16="http://schemas.microsoft.com/office/drawing/2014/main" id="{5BDB6F36-F8BE-440C-9569-3BE09B4F6D20}"/>
                </a:ext>
              </a:extLst>
            </p:cNvPr>
            <p:cNvSpPr/>
            <p:nvPr/>
          </p:nvSpPr>
          <p:spPr>
            <a:xfrm>
              <a:off x="8398193" y="5184458"/>
              <a:ext cx="49530" cy="139065"/>
            </a:xfrm>
            <a:custGeom>
              <a:avLst/>
              <a:gdLst/>
              <a:ahLst/>
              <a:cxnLst/>
              <a:rect l="0" t="0" r="0" b="0"/>
              <a:pathLst>
                <a:path w="50088" h="139408">
                  <a:moveTo>
                    <a:pt x="0" y="0"/>
                  </a:moveTo>
                  <a:lnTo>
                    <a:pt x="50088" y="0"/>
                  </a:lnTo>
                  <a:lnTo>
                    <a:pt x="50088" y="139408"/>
                  </a:lnTo>
                  <a:lnTo>
                    <a:pt x="0" y="1394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29">
              <a:extLst>
                <a:ext uri="{FF2B5EF4-FFF2-40B4-BE49-F238E27FC236}">
                  <a16:creationId xmlns:a16="http://schemas.microsoft.com/office/drawing/2014/main" id="{4AD8BC43-4912-4EB0-8081-4176407E221A}"/>
                </a:ext>
              </a:extLst>
            </p:cNvPr>
            <p:cNvSpPr/>
            <p:nvPr/>
          </p:nvSpPr>
          <p:spPr>
            <a:xfrm>
              <a:off x="8504238" y="5184458"/>
              <a:ext cx="225425" cy="139065"/>
            </a:xfrm>
            <a:custGeom>
              <a:avLst/>
              <a:gdLst/>
              <a:ahLst/>
              <a:cxnLst/>
              <a:rect l="0" t="0" r="0" b="0"/>
              <a:pathLst>
                <a:path w="225540" h="139408">
                  <a:moveTo>
                    <a:pt x="176886" y="0"/>
                  </a:moveTo>
                  <a:lnTo>
                    <a:pt x="225540" y="0"/>
                  </a:lnTo>
                  <a:lnTo>
                    <a:pt x="225540" y="139408"/>
                  </a:lnTo>
                  <a:lnTo>
                    <a:pt x="176861" y="139408"/>
                  </a:lnTo>
                  <a:cubicBezTo>
                    <a:pt x="176861" y="139408"/>
                    <a:pt x="140691" y="110134"/>
                    <a:pt x="87453" y="82588"/>
                  </a:cubicBezTo>
                  <a:cubicBezTo>
                    <a:pt x="72619" y="74892"/>
                    <a:pt x="60072" y="69799"/>
                    <a:pt x="48451" y="65050"/>
                  </a:cubicBezTo>
                  <a:lnTo>
                    <a:pt x="48451" y="139408"/>
                  </a:lnTo>
                  <a:lnTo>
                    <a:pt x="0" y="139408"/>
                  </a:lnTo>
                  <a:lnTo>
                    <a:pt x="0" y="267"/>
                  </a:lnTo>
                  <a:cubicBezTo>
                    <a:pt x="0" y="267"/>
                    <a:pt x="40996" y="8217"/>
                    <a:pt x="87529" y="32347"/>
                  </a:cubicBezTo>
                  <a:cubicBezTo>
                    <a:pt x="140767" y="59931"/>
                    <a:pt x="176886" y="86690"/>
                    <a:pt x="176886" y="86690"/>
                  </a:cubicBezTo>
                  <a:lnTo>
                    <a:pt x="17688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30">
              <a:extLst>
                <a:ext uri="{FF2B5EF4-FFF2-40B4-BE49-F238E27FC236}">
                  <a16:creationId xmlns:a16="http://schemas.microsoft.com/office/drawing/2014/main" id="{8BC551E7-D01B-485B-92EA-40036C1CF466}"/>
                </a:ext>
              </a:extLst>
            </p:cNvPr>
            <p:cNvSpPr/>
            <p:nvPr/>
          </p:nvSpPr>
          <p:spPr>
            <a:xfrm>
              <a:off x="8116253" y="5182553"/>
              <a:ext cx="248285" cy="145415"/>
            </a:xfrm>
            <a:custGeom>
              <a:avLst/>
              <a:gdLst/>
              <a:ahLst/>
              <a:cxnLst/>
              <a:rect l="0" t="0" r="0" b="0"/>
              <a:pathLst>
                <a:path w="248438" h="145491">
                  <a:moveTo>
                    <a:pt x="37123" y="0"/>
                  </a:moveTo>
                  <a:cubicBezTo>
                    <a:pt x="37123" y="0"/>
                    <a:pt x="113043" y="73101"/>
                    <a:pt x="124270" y="83528"/>
                  </a:cubicBezTo>
                  <a:cubicBezTo>
                    <a:pt x="135471" y="73101"/>
                    <a:pt x="211404" y="0"/>
                    <a:pt x="211404" y="0"/>
                  </a:cubicBezTo>
                  <a:lnTo>
                    <a:pt x="248438" y="33934"/>
                  </a:lnTo>
                  <a:lnTo>
                    <a:pt x="124270" y="145491"/>
                  </a:lnTo>
                  <a:lnTo>
                    <a:pt x="0" y="33882"/>
                  </a:lnTo>
                  <a:lnTo>
                    <a:pt x="0" y="33835"/>
                  </a:lnTo>
                  <a:lnTo>
                    <a:pt x="3712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31">
              <a:extLst>
                <a:ext uri="{FF2B5EF4-FFF2-40B4-BE49-F238E27FC236}">
                  <a16:creationId xmlns:a16="http://schemas.microsoft.com/office/drawing/2014/main" id="{FE53584A-9651-45A5-9E84-773CD68A8E84}"/>
                </a:ext>
              </a:extLst>
            </p:cNvPr>
            <p:cNvSpPr/>
            <p:nvPr/>
          </p:nvSpPr>
          <p:spPr>
            <a:xfrm>
              <a:off x="8821103" y="5375593"/>
              <a:ext cx="35560" cy="59055"/>
            </a:xfrm>
            <a:custGeom>
              <a:avLst/>
              <a:gdLst/>
              <a:ahLst/>
              <a:cxnLst/>
              <a:rect l="0" t="0" r="0" b="0"/>
              <a:pathLst>
                <a:path w="36170" h="59690">
                  <a:moveTo>
                    <a:pt x="0" y="0"/>
                  </a:moveTo>
                  <a:lnTo>
                    <a:pt x="36170" y="0"/>
                  </a:lnTo>
                  <a:lnTo>
                    <a:pt x="36170" y="7379"/>
                  </a:lnTo>
                  <a:lnTo>
                    <a:pt x="13716" y="7379"/>
                  </a:lnTo>
                  <a:lnTo>
                    <a:pt x="13716" y="25413"/>
                  </a:lnTo>
                  <a:lnTo>
                    <a:pt x="33693" y="25413"/>
                  </a:lnTo>
                  <a:lnTo>
                    <a:pt x="33693" y="32703"/>
                  </a:lnTo>
                  <a:lnTo>
                    <a:pt x="13716" y="32703"/>
                  </a:lnTo>
                  <a:lnTo>
                    <a:pt x="13716" y="52312"/>
                  </a:lnTo>
                  <a:lnTo>
                    <a:pt x="36170" y="52312"/>
                  </a:lnTo>
                  <a:lnTo>
                    <a:pt x="36170" y="59690"/>
                  </a:lnTo>
                  <a:lnTo>
                    <a:pt x="0" y="5969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32">
              <a:extLst>
                <a:ext uri="{FF2B5EF4-FFF2-40B4-BE49-F238E27FC236}">
                  <a16:creationId xmlns:a16="http://schemas.microsoft.com/office/drawing/2014/main" id="{A35B01ED-18EB-414F-A857-03A689EEDFF9}"/>
                </a:ext>
              </a:extLst>
            </p:cNvPr>
            <p:cNvSpPr/>
            <p:nvPr/>
          </p:nvSpPr>
          <p:spPr>
            <a:xfrm>
              <a:off x="8869363" y="5375593"/>
              <a:ext cx="54610" cy="59055"/>
            </a:xfrm>
            <a:custGeom>
              <a:avLst/>
              <a:gdLst/>
              <a:ahLst/>
              <a:cxnLst/>
              <a:rect l="0" t="0" r="0" b="0"/>
              <a:pathLst>
                <a:path w="54864" h="59690">
                  <a:moveTo>
                    <a:pt x="0" y="0"/>
                  </a:moveTo>
                  <a:lnTo>
                    <a:pt x="12954" y="0"/>
                  </a:lnTo>
                  <a:lnTo>
                    <a:pt x="39535" y="36271"/>
                  </a:lnTo>
                  <a:cubicBezTo>
                    <a:pt x="42025" y="39662"/>
                    <a:pt x="43549" y="42342"/>
                    <a:pt x="43549" y="42342"/>
                  </a:cubicBezTo>
                  <a:lnTo>
                    <a:pt x="43752" y="42342"/>
                  </a:lnTo>
                  <a:cubicBezTo>
                    <a:pt x="43752" y="42342"/>
                    <a:pt x="43409" y="39472"/>
                    <a:pt x="43409" y="35979"/>
                  </a:cubicBezTo>
                  <a:lnTo>
                    <a:pt x="43409" y="0"/>
                  </a:lnTo>
                  <a:lnTo>
                    <a:pt x="54864" y="0"/>
                  </a:lnTo>
                  <a:lnTo>
                    <a:pt x="54864" y="59690"/>
                  </a:lnTo>
                  <a:lnTo>
                    <a:pt x="43853" y="59690"/>
                  </a:lnTo>
                  <a:lnTo>
                    <a:pt x="15646" y="21158"/>
                  </a:lnTo>
                  <a:cubicBezTo>
                    <a:pt x="13157" y="17793"/>
                    <a:pt x="11329" y="14478"/>
                    <a:pt x="11329" y="14478"/>
                  </a:cubicBezTo>
                  <a:lnTo>
                    <a:pt x="11125" y="14478"/>
                  </a:lnTo>
                  <a:cubicBezTo>
                    <a:pt x="11125" y="14478"/>
                    <a:pt x="11544" y="17882"/>
                    <a:pt x="11544" y="21413"/>
                  </a:cubicBezTo>
                  <a:lnTo>
                    <a:pt x="11544" y="59690"/>
                  </a:lnTo>
                  <a:lnTo>
                    <a:pt x="0" y="5969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33">
              <a:extLst>
                <a:ext uri="{FF2B5EF4-FFF2-40B4-BE49-F238E27FC236}">
                  <a16:creationId xmlns:a16="http://schemas.microsoft.com/office/drawing/2014/main" id="{66406594-C0CE-4840-B76F-4ADE8A79B4A4}"/>
                </a:ext>
              </a:extLst>
            </p:cNvPr>
            <p:cNvSpPr/>
            <p:nvPr/>
          </p:nvSpPr>
          <p:spPr>
            <a:xfrm>
              <a:off x="8939848" y="5375593"/>
              <a:ext cx="35560" cy="59055"/>
            </a:xfrm>
            <a:custGeom>
              <a:avLst/>
              <a:gdLst/>
              <a:ahLst/>
              <a:cxnLst/>
              <a:rect l="0" t="0" r="0" b="0"/>
              <a:pathLst>
                <a:path w="36170" h="59690">
                  <a:moveTo>
                    <a:pt x="0" y="0"/>
                  </a:moveTo>
                  <a:lnTo>
                    <a:pt x="36170" y="0"/>
                  </a:lnTo>
                  <a:lnTo>
                    <a:pt x="36170" y="7379"/>
                  </a:lnTo>
                  <a:lnTo>
                    <a:pt x="13741" y="7379"/>
                  </a:lnTo>
                  <a:lnTo>
                    <a:pt x="13741" y="25413"/>
                  </a:lnTo>
                  <a:lnTo>
                    <a:pt x="33706" y="25413"/>
                  </a:lnTo>
                  <a:lnTo>
                    <a:pt x="33706" y="32703"/>
                  </a:lnTo>
                  <a:lnTo>
                    <a:pt x="13741" y="32703"/>
                  </a:lnTo>
                  <a:lnTo>
                    <a:pt x="13741" y="52312"/>
                  </a:lnTo>
                  <a:lnTo>
                    <a:pt x="36170" y="52312"/>
                  </a:lnTo>
                  <a:lnTo>
                    <a:pt x="36170" y="59690"/>
                  </a:lnTo>
                  <a:lnTo>
                    <a:pt x="0" y="5969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34">
              <a:extLst>
                <a:ext uri="{FF2B5EF4-FFF2-40B4-BE49-F238E27FC236}">
                  <a16:creationId xmlns:a16="http://schemas.microsoft.com/office/drawing/2014/main" id="{E1DF5C2F-D160-4239-9429-17713BA0E105}"/>
                </a:ext>
              </a:extLst>
            </p:cNvPr>
            <p:cNvSpPr/>
            <p:nvPr/>
          </p:nvSpPr>
          <p:spPr>
            <a:xfrm>
              <a:off x="8988743" y="5374958"/>
              <a:ext cx="23495" cy="60325"/>
            </a:xfrm>
            <a:custGeom>
              <a:avLst/>
              <a:gdLst/>
              <a:ahLst/>
              <a:cxnLst/>
              <a:rect l="0" t="0" r="0" b="0"/>
              <a:pathLst>
                <a:path w="23947" h="60554">
                  <a:moveTo>
                    <a:pt x="20320" y="0"/>
                  </a:moveTo>
                  <a:lnTo>
                    <a:pt x="23947" y="855"/>
                  </a:lnTo>
                  <a:lnTo>
                    <a:pt x="23947" y="7334"/>
                  </a:lnTo>
                  <a:lnTo>
                    <a:pt x="20320" y="6312"/>
                  </a:lnTo>
                  <a:cubicBezTo>
                    <a:pt x="17400" y="6312"/>
                    <a:pt x="15139" y="6769"/>
                    <a:pt x="13513" y="7366"/>
                  </a:cubicBezTo>
                  <a:lnTo>
                    <a:pt x="13513" y="30785"/>
                  </a:lnTo>
                  <a:cubicBezTo>
                    <a:pt x="14377" y="31077"/>
                    <a:pt x="16535" y="31242"/>
                    <a:pt x="18593" y="31242"/>
                  </a:cubicBezTo>
                  <a:lnTo>
                    <a:pt x="23947" y="29752"/>
                  </a:lnTo>
                  <a:lnTo>
                    <a:pt x="23947" y="46622"/>
                  </a:lnTo>
                  <a:lnTo>
                    <a:pt x="13742" y="33490"/>
                  </a:lnTo>
                  <a:lnTo>
                    <a:pt x="13513" y="33490"/>
                  </a:lnTo>
                  <a:lnTo>
                    <a:pt x="13513" y="60554"/>
                  </a:lnTo>
                  <a:lnTo>
                    <a:pt x="0" y="60554"/>
                  </a:lnTo>
                  <a:lnTo>
                    <a:pt x="0" y="3353"/>
                  </a:lnTo>
                  <a:cubicBezTo>
                    <a:pt x="4661" y="1460"/>
                    <a:pt x="11773" y="0"/>
                    <a:pt x="203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35">
              <a:extLst>
                <a:ext uri="{FF2B5EF4-FFF2-40B4-BE49-F238E27FC236}">
                  <a16:creationId xmlns:a16="http://schemas.microsoft.com/office/drawing/2014/main" id="{CDF09455-2863-4F08-9F54-8A8B6AF3DF67}"/>
                </a:ext>
              </a:extLst>
            </p:cNvPr>
            <p:cNvSpPr/>
            <p:nvPr/>
          </p:nvSpPr>
          <p:spPr>
            <a:xfrm>
              <a:off x="9012873" y="5375593"/>
              <a:ext cx="26035" cy="59690"/>
            </a:xfrm>
            <a:custGeom>
              <a:avLst/>
              <a:gdLst/>
              <a:ahLst/>
              <a:cxnLst/>
              <a:rect l="0" t="0" r="0" b="0"/>
              <a:pathLst>
                <a:path w="26079" h="59699">
                  <a:moveTo>
                    <a:pt x="0" y="0"/>
                  </a:moveTo>
                  <a:lnTo>
                    <a:pt x="17014" y="4014"/>
                  </a:lnTo>
                  <a:cubicBezTo>
                    <a:pt x="21564" y="7146"/>
                    <a:pt x="23806" y="11674"/>
                    <a:pt x="23806" y="17256"/>
                  </a:cubicBezTo>
                  <a:cubicBezTo>
                    <a:pt x="23806" y="26310"/>
                    <a:pt x="15716" y="32445"/>
                    <a:pt x="3943" y="33054"/>
                  </a:cubicBezTo>
                  <a:lnTo>
                    <a:pt x="3943" y="33244"/>
                  </a:lnTo>
                  <a:lnTo>
                    <a:pt x="26079" y="59699"/>
                  </a:lnTo>
                  <a:lnTo>
                    <a:pt x="10826" y="59699"/>
                  </a:lnTo>
                  <a:lnTo>
                    <a:pt x="0" y="45767"/>
                  </a:lnTo>
                  <a:lnTo>
                    <a:pt x="0" y="28897"/>
                  </a:lnTo>
                  <a:lnTo>
                    <a:pt x="6521" y="27081"/>
                  </a:lnTo>
                  <a:cubicBezTo>
                    <a:pt x="9141" y="24929"/>
                    <a:pt x="10433" y="21783"/>
                    <a:pt x="10433" y="17801"/>
                  </a:cubicBezTo>
                  <a:cubicBezTo>
                    <a:pt x="10433" y="13629"/>
                    <a:pt x="9426" y="10544"/>
                    <a:pt x="7165" y="8500"/>
                  </a:cubicBezTo>
                  <a:lnTo>
                    <a:pt x="0" y="647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36">
              <a:extLst>
                <a:ext uri="{FF2B5EF4-FFF2-40B4-BE49-F238E27FC236}">
                  <a16:creationId xmlns:a16="http://schemas.microsoft.com/office/drawing/2014/main" id="{120552C0-AC81-4D32-A78A-B576CC3744A7}"/>
                </a:ext>
              </a:extLst>
            </p:cNvPr>
            <p:cNvSpPr/>
            <p:nvPr/>
          </p:nvSpPr>
          <p:spPr>
            <a:xfrm>
              <a:off x="9046528" y="5374958"/>
              <a:ext cx="52070" cy="60960"/>
            </a:xfrm>
            <a:custGeom>
              <a:avLst/>
              <a:gdLst/>
              <a:ahLst/>
              <a:cxnLst/>
              <a:rect l="0" t="0" r="0" b="0"/>
              <a:pathLst>
                <a:path w="52261" h="61417">
                  <a:moveTo>
                    <a:pt x="32728" y="0"/>
                  </a:moveTo>
                  <a:cubicBezTo>
                    <a:pt x="41149" y="0"/>
                    <a:pt x="47079" y="1283"/>
                    <a:pt x="51308" y="3277"/>
                  </a:cubicBezTo>
                  <a:lnTo>
                    <a:pt x="47181" y="10071"/>
                  </a:lnTo>
                  <a:cubicBezTo>
                    <a:pt x="44831" y="8941"/>
                    <a:pt x="40717" y="7785"/>
                    <a:pt x="34341" y="7785"/>
                  </a:cubicBezTo>
                  <a:cubicBezTo>
                    <a:pt x="21502" y="7785"/>
                    <a:pt x="13919" y="14910"/>
                    <a:pt x="13919" y="30886"/>
                  </a:cubicBezTo>
                  <a:cubicBezTo>
                    <a:pt x="13919" y="45962"/>
                    <a:pt x="21502" y="53797"/>
                    <a:pt x="31852" y="53797"/>
                  </a:cubicBezTo>
                  <a:cubicBezTo>
                    <a:pt x="35840" y="53797"/>
                    <a:pt x="38126" y="53162"/>
                    <a:pt x="39332" y="52654"/>
                  </a:cubicBezTo>
                  <a:lnTo>
                    <a:pt x="39332" y="33045"/>
                  </a:lnTo>
                  <a:lnTo>
                    <a:pt x="28614" y="33045"/>
                  </a:lnTo>
                  <a:lnTo>
                    <a:pt x="28614" y="26264"/>
                  </a:lnTo>
                  <a:lnTo>
                    <a:pt x="52261" y="26264"/>
                  </a:lnTo>
                  <a:lnTo>
                    <a:pt x="52261" y="58039"/>
                  </a:lnTo>
                  <a:cubicBezTo>
                    <a:pt x="47625" y="60211"/>
                    <a:pt x="42215" y="61417"/>
                    <a:pt x="32398" y="61417"/>
                  </a:cubicBezTo>
                  <a:cubicBezTo>
                    <a:pt x="12510" y="61417"/>
                    <a:pt x="0" y="50394"/>
                    <a:pt x="0" y="30340"/>
                  </a:cubicBezTo>
                  <a:cubicBezTo>
                    <a:pt x="0" y="11354"/>
                    <a:pt x="13488" y="0"/>
                    <a:pt x="3272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75290">
              <a:extLst>
                <a:ext uri="{FF2B5EF4-FFF2-40B4-BE49-F238E27FC236}">
                  <a16:creationId xmlns:a16="http://schemas.microsoft.com/office/drawing/2014/main" id="{EE54833A-8C8D-4701-B00E-73F80E8D32C5}"/>
                </a:ext>
              </a:extLst>
            </p:cNvPr>
            <p:cNvSpPr/>
            <p:nvPr/>
          </p:nvSpPr>
          <p:spPr>
            <a:xfrm>
              <a:off x="9113838" y="5375593"/>
              <a:ext cx="13335" cy="59055"/>
            </a:xfrm>
            <a:custGeom>
              <a:avLst/>
              <a:gdLst/>
              <a:ahLst/>
              <a:cxnLst/>
              <a:rect l="0" t="0" r="0" b="0"/>
              <a:pathLst>
                <a:path w="13792" h="59690">
                  <a:moveTo>
                    <a:pt x="0" y="0"/>
                  </a:moveTo>
                  <a:lnTo>
                    <a:pt x="13792" y="0"/>
                  </a:lnTo>
                  <a:lnTo>
                    <a:pt x="13792" y="59690"/>
                  </a:lnTo>
                  <a:lnTo>
                    <a:pt x="0" y="5969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9" name="Shape 38">
              <a:extLst>
                <a:ext uri="{FF2B5EF4-FFF2-40B4-BE49-F238E27FC236}">
                  <a16:creationId xmlns:a16="http://schemas.microsoft.com/office/drawing/2014/main" id="{8A520820-A4DC-4014-9481-E49D0F36E509}"/>
                </a:ext>
              </a:extLst>
            </p:cNvPr>
            <p:cNvSpPr/>
            <p:nvPr/>
          </p:nvSpPr>
          <p:spPr>
            <a:xfrm>
              <a:off x="9143048" y="5375593"/>
              <a:ext cx="35560" cy="59055"/>
            </a:xfrm>
            <a:custGeom>
              <a:avLst/>
              <a:gdLst/>
              <a:ahLst/>
              <a:cxnLst/>
              <a:rect l="0" t="0" r="0" b="0"/>
              <a:pathLst>
                <a:path w="36195" h="59690">
                  <a:moveTo>
                    <a:pt x="0" y="0"/>
                  </a:moveTo>
                  <a:lnTo>
                    <a:pt x="36195" y="0"/>
                  </a:lnTo>
                  <a:lnTo>
                    <a:pt x="36195" y="7379"/>
                  </a:lnTo>
                  <a:lnTo>
                    <a:pt x="13741" y="7379"/>
                  </a:lnTo>
                  <a:lnTo>
                    <a:pt x="13741" y="25413"/>
                  </a:lnTo>
                  <a:lnTo>
                    <a:pt x="33731" y="25413"/>
                  </a:lnTo>
                  <a:lnTo>
                    <a:pt x="33731" y="32703"/>
                  </a:lnTo>
                  <a:lnTo>
                    <a:pt x="13741" y="32703"/>
                  </a:lnTo>
                  <a:lnTo>
                    <a:pt x="13741" y="52312"/>
                  </a:lnTo>
                  <a:lnTo>
                    <a:pt x="36195" y="52312"/>
                  </a:lnTo>
                  <a:lnTo>
                    <a:pt x="36195" y="59690"/>
                  </a:lnTo>
                  <a:lnTo>
                    <a:pt x="0" y="5969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Shape 39">
              <a:extLst>
                <a:ext uri="{FF2B5EF4-FFF2-40B4-BE49-F238E27FC236}">
                  <a16:creationId xmlns:a16="http://schemas.microsoft.com/office/drawing/2014/main" id="{3DBCC568-9163-43D3-9AA1-CAA65E0C6288}"/>
                </a:ext>
              </a:extLst>
            </p:cNvPr>
            <p:cNvSpPr/>
            <p:nvPr/>
          </p:nvSpPr>
          <p:spPr>
            <a:xfrm>
              <a:off x="9188133" y="5374958"/>
              <a:ext cx="41910" cy="60960"/>
            </a:xfrm>
            <a:custGeom>
              <a:avLst/>
              <a:gdLst/>
              <a:ahLst/>
              <a:cxnLst/>
              <a:rect l="0" t="0" r="0" b="0"/>
              <a:pathLst>
                <a:path w="42139" h="61417">
                  <a:moveTo>
                    <a:pt x="23000" y="0"/>
                  </a:moveTo>
                  <a:cubicBezTo>
                    <a:pt x="30480" y="0"/>
                    <a:pt x="35941" y="1460"/>
                    <a:pt x="39345" y="3353"/>
                  </a:cubicBezTo>
                  <a:lnTo>
                    <a:pt x="36297" y="10134"/>
                  </a:lnTo>
                  <a:cubicBezTo>
                    <a:pt x="33706" y="8839"/>
                    <a:pt x="29591" y="7455"/>
                    <a:pt x="24829" y="7455"/>
                  </a:cubicBezTo>
                  <a:cubicBezTo>
                    <a:pt x="18047" y="7455"/>
                    <a:pt x="14122" y="10833"/>
                    <a:pt x="14122" y="16116"/>
                  </a:cubicBezTo>
                  <a:cubicBezTo>
                    <a:pt x="14122" y="21310"/>
                    <a:pt x="18898" y="23749"/>
                    <a:pt x="25388" y="25959"/>
                  </a:cubicBezTo>
                  <a:cubicBezTo>
                    <a:pt x="39980" y="30886"/>
                    <a:pt x="42139" y="37478"/>
                    <a:pt x="42139" y="43193"/>
                  </a:cubicBezTo>
                  <a:cubicBezTo>
                    <a:pt x="42139" y="53797"/>
                    <a:pt x="32182" y="61417"/>
                    <a:pt x="18377" y="61417"/>
                  </a:cubicBezTo>
                  <a:cubicBezTo>
                    <a:pt x="9513" y="61417"/>
                    <a:pt x="4001" y="60134"/>
                    <a:pt x="0" y="58039"/>
                  </a:cubicBezTo>
                  <a:lnTo>
                    <a:pt x="3340" y="50305"/>
                  </a:lnTo>
                  <a:cubicBezTo>
                    <a:pt x="5956" y="51676"/>
                    <a:pt x="10161" y="53098"/>
                    <a:pt x="15799" y="53098"/>
                  </a:cubicBezTo>
                  <a:cubicBezTo>
                    <a:pt x="23114" y="53098"/>
                    <a:pt x="27661" y="49429"/>
                    <a:pt x="27661" y="43879"/>
                  </a:cubicBezTo>
                  <a:cubicBezTo>
                    <a:pt x="27661" y="39370"/>
                    <a:pt x="24409" y="36614"/>
                    <a:pt x="16104" y="33833"/>
                  </a:cubicBezTo>
                  <a:cubicBezTo>
                    <a:pt x="4001" y="29756"/>
                    <a:pt x="750" y="23330"/>
                    <a:pt x="750" y="17500"/>
                  </a:cubicBezTo>
                  <a:cubicBezTo>
                    <a:pt x="750" y="8077"/>
                    <a:pt x="9296" y="0"/>
                    <a:pt x="2300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FF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2" name="Espace réservé du texte 37">
            <a:extLst>
              <a:ext uri="{FF2B5EF4-FFF2-40B4-BE49-F238E27FC236}">
                <a16:creationId xmlns:a16="http://schemas.microsoft.com/office/drawing/2014/main" id="{98B3DF15-082A-478C-AC99-CBCE56B48B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081" y="3430302"/>
            <a:ext cx="2633235" cy="4812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100"/>
              </a:lnSpc>
              <a:buNone/>
              <a:defRPr sz="1800" b="1" i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/>
              <a:t>Date</a:t>
            </a:r>
            <a:endParaRPr lang="fr-FR"/>
          </a:p>
        </p:txBody>
      </p:sp>
      <p:sp>
        <p:nvSpPr>
          <p:cNvPr id="63" name="Espace réservé du texte 37">
            <a:extLst>
              <a:ext uri="{FF2B5EF4-FFF2-40B4-BE49-F238E27FC236}">
                <a16:creationId xmlns:a16="http://schemas.microsoft.com/office/drawing/2014/main" id="{7C5DC51C-CCF7-4875-803E-6612D79EA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081" y="2031783"/>
            <a:ext cx="2633235" cy="120212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3100"/>
              </a:lnSpc>
              <a:buNone/>
              <a:defRPr sz="3000" b="1" i="0">
                <a:solidFill>
                  <a:schemeClr val="bg1"/>
                </a:solidFill>
                <a:latin typeface="Vinci Sans "/>
                <a:ea typeface="Vinci Sans "/>
                <a:cs typeface="Vinci Sans "/>
              </a:defRPr>
            </a:lvl1pPr>
          </a:lstStyle>
          <a:p>
            <a:pPr lvl="0"/>
            <a:r>
              <a:rPr lang="fr-FR" err="1"/>
              <a:t>Title</a:t>
            </a:r>
            <a:endParaRPr lang="fr-FR"/>
          </a:p>
        </p:txBody>
      </p: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741B54A1-1798-468D-AD6C-4E01E273F2D7}"/>
              </a:ext>
            </a:extLst>
          </p:cNvPr>
          <p:cNvCxnSpPr>
            <a:cxnSpLocks/>
          </p:cNvCxnSpPr>
          <p:nvPr userDrawn="1"/>
        </p:nvCxnSpPr>
        <p:spPr>
          <a:xfrm>
            <a:off x="248081" y="3421781"/>
            <a:ext cx="144563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91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41" y="924373"/>
            <a:ext cx="8085170" cy="385278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err="1"/>
              <a:t>Listado</a:t>
            </a:r>
            <a:r>
              <a:rPr lang="en-US"/>
              <a:t> de items</a:t>
            </a:r>
          </a:p>
          <a:p>
            <a:pPr lvl="0"/>
            <a:r>
              <a:rPr lang="en-US"/>
              <a:t>Algo de </a:t>
            </a:r>
            <a:r>
              <a:rPr lang="en-US" err="1"/>
              <a:t>texto</a:t>
            </a:r>
            <a:endParaRPr lang="en-US"/>
          </a:p>
          <a:p>
            <a:pPr lvl="0"/>
            <a:r>
              <a:rPr lang="en-US" err="1"/>
              <a:t>Recuerda</a:t>
            </a:r>
            <a:r>
              <a:rPr lang="en-US"/>
              <a:t> no </a:t>
            </a:r>
            <a:r>
              <a:rPr lang="en-US" err="1"/>
              <a:t>sobrecargar</a:t>
            </a:r>
            <a:r>
              <a:rPr lang="en-US"/>
              <a:t> las </a:t>
            </a:r>
            <a:r>
              <a:rPr lang="en-US" err="1"/>
              <a:t>diapositivas</a:t>
            </a:r>
            <a:r>
              <a:rPr lang="en-US"/>
              <a:t> con </a:t>
            </a:r>
            <a:r>
              <a:rPr lang="en-US" err="1"/>
              <a:t>contenidot</a:t>
            </a:r>
            <a:endParaRPr lang="en-US"/>
          </a:p>
          <a:p>
            <a:pPr lvl="1"/>
            <a:r>
              <a:rPr lang="fr-FR"/>
              <a:t>Segundo </a:t>
            </a:r>
            <a:r>
              <a:rPr lang="fr-FR" err="1"/>
              <a:t>nivel</a:t>
            </a:r>
            <a:endParaRPr lang="fr-FR"/>
          </a:p>
          <a:p>
            <a:pPr lvl="2"/>
            <a:r>
              <a:rPr lang="fr-FR"/>
              <a:t>Tercer </a:t>
            </a:r>
            <a:r>
              <a:rPr lang="fr-FR" err="1"/>
              <a:t>nivel</a:t>
            </a:r>
            <a:endParaRPr lang="fr-FR"/>
          </a:p>
          <a:p>
            <a:pPr lvl="3"/>
            <a:r>
              <a:rPr lang="fr-FR" err="1"/>
              <a:t>Cuarto</a:t>
            </a:r>
            <a:r>
              <a:rPr lang="fr-FR"/>
              <a:t> Nivel</a:t>
            </a:r>
          </a:p>
          <a:p>
            <a:pPr lvl="4"/>
            <a:r>
              <a:rPr lang="fr-FR"/>
              <a:t>Quinto </a:t>
            </a:r>
            <a:r>
              <a:rPr lang="fr-FR" err="1"/>
              <a:t>nivel</a:t>
            </a:r>
            <a:endParaRPr lang="en-US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141" y="453957"/>
            <a:ext cx="8085170" cy="36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     This is a slide title</a:t>
            </a: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706D9203-61FF-4E49-9E76-3E0074F104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185367" y="4357854"/>
            <a:ext cx="775887" cy="800512"/>
            <a:chOff x="6787131" y="4055390"/>
            <a:chExt cx="1078378" cy="1112603"/>
          </a:xfrm>
        </p:grpSpPr>
        <p:pic>
          <p:nvPicPr>
            <p:cNvPr id="17" name="Graphique 119">
              <a:extLst>
                <a:ext uri="{FF2B5EF4-FFF2-40B4-BE49-F238E27FC236}">
                  <a16:creationId xmlns:a16="http://schemas.microsoft.com/office/drawing/2014/main" id="{4FA53515-C9BD-4BBB-8B05-BA82F5E21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787131" y="4061803"/>
              <a:ext cx="1077993" cy="1106190"/>
            </a:xfrm>
            <a:prstGeom prst="rect">
              <a:avLst/>
            </a:prstGeom>
          </p:spPr>
        </p:pic>
        <p:pic>
          <p:nvPicPr>
            <p:cNvPr id="18" name="Graphique 125">
              <a:extLst>
                <a:ext uri="{FF2B5EF4-FFF2-40B4-BE49-F238E27FC236}">
                  <a16:creationId xmlns:a16="http://schemas.microsoft.com/office/drawing/2014/main" id="{5E5446F0-7A6B-483B-8C33-D08B6524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787516" y="4055390"/>
              <a:ext cx="1077993" cy="1106191"/>
            </a:xfrm>
            <a:prstGeom prst="rect">
              <a:avLst/>
            </a:prstGeom>
          </p:spPr>
        </p:pic>
        <p:pic>
          <p:nvPicPr>
            <p:cNvPr id="19" name="Graphique 132">
              <a:extLst>
                <a:ext uri="{FF2B5EF4-FFF2-40B4-BE49-F238E27FC236}">
                  <a16:creationId xmlns:a16="http://schemas.microsoft.com/office/drawing/2014/main" id="{1790AE7A-D836-4AD6-88B1-F59DE19E8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088387" y="4370361"/>
              <a:ext cx="476250" cy="47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839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41" y="924373"/>
            <a:ext cx="8085170" cy="385278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err="1"/>
              <a:t>Listado</a:t>
            </a:r>
            <a:r>
              <a:rPr lang="en-US"/>
              <a:t> de items</a:t>
            </a:r>
          </a:p>
          <a:p>
            <a:pPr lvl="0"/>
            <a:r>
              <a:rPr lang="en-US"/>
              <a:t>Algo de </a:t>
            </a:r>
            <a:r>
              <a:rPr lang="en-US" err="1"/>
              <a:t>texto</a:t>
            </a:r>
            <a:endParaRPr lang="en-US"/>
          </a:p>
          <a:p>
            <a:pPr lvl="0"/>
            <a:r>
              <a:rPr lang="en-US" err="1"/>
              <a:t>Recuerda</a:t>
            </a:r>
            <a:r>
              <a:rPr lang="en-US"/>
              <a:t> no </a:t>
            </a:r>
            <a:r>
              <a:rPr lang="en-US" err="1"/>
              <a:t>sobrecargar</a:t>
            </a:r>
            <a:r>
              <a:rPr lang="en-US"/>
              <a:t> las </a:t>
            </a:r>
            <a:r>
              <a:rPr lang="en-US" err="1"/>
              <a:t>diapositivas</a:t>
            </a:r>
            <a:r>
              <a:rPr lang="en-US"/>
              <a:t> con </a:t>
            </a:r>
            <a:r>
              <a:rPr lang="en-US" err="1"/>
              <a:t>contenidot</a:t>
            </a:r>
            <a:endParaRPr lang="en-US"/>
          </a:p>
          <a:p>
            <a:pPr lvl="1"/>
            <a:r>
              <a:rPr lang="fr-FR"/>
              <a:t>Segundo </a:t>
            </a:r>
            <a:r>
              <a:rPr lang="fr-FR" err="1"/>
              <a:t>nivel</a:t>
            </a:r>
            <a:endParaRPr lang="fr-FR"/>
          </a:p>
          <a:p>
            <a:pPr lvl="2"/>
            <a:r>
              <a:rPr lang="fr-FR"/>
              <a:t>Tercer </a:t>
            </a:r>
            <a:r>
              <a:rPr lang="fr-FR" err="1"/>
              <a:t>nivel</a:t>
            </a:r>
            <a:endParaRPr lang="fr-FR"/>
          </a:p>
          <a:p>
            <a:pPr lvl="3"/>
            <a:r>
              <a:rPr lang="fr-FR" err="1"/>
              <a:t>Cuarto</a:t>
            </a:r>
            <a:r>
              <a:rPr lang="fr-FR"/>
              <a:t> Nivel</a:t>
            </a:r>
          </a:p>
          <a:p>
            <a:pPr lvl="4"/>
            <a:r>
              <a:rPr lang="fr-FR"/>
              <a:t>Quinto </a:t>
            </a:r>
            <a:r>
              <a:rPr lang="fr-FR" err="1"/>
              <a:t>nivel</a:t>
            </a:r>
            <a:endParaRPr lang="en-US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141" y="453957"/>
            <a:ext cx="8085170" cy="36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     This is a slide title</a:t>
            </a: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16C947C-A0AF-44FD-9F5D-15A3B18D7F4E}"/>
              </a:ext>
            </a:extLst>
          </p:cNvPr>
          <p:cNvGrpSpPr/>
          <p:nvPr userDrawn="1"/>
        </p:nvGrpSpPr>
        <p:grpSpPr>
          <a:xfrm>
            <a:off x="8163245" y="4334327"/>
            <a:ext cx="826912" cy="848543"/>
            <a:chOff x="8163245" y="4359727"/>
            <a:chExt cx="826912" cy="848543"/>
          </a:xfrm>
        </p:grpSpPr>
        <p:pic>
          <p:nvPicPr>
            <p:cNvPr id="12" name="Graphique 122">
              <a:extLst>
                <a:ext uri="{FF2B5EF4-FFF2-40B4-BE49-F238E27FC236}">
                  <a16:creationId xmlns:a16="http://schemas.microsoft.com/office/drawing/2014/main" id="{5213D740-498F-4881-AEB4-24BC55768F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63245" y="4359727"/>
              <a:ext cx="826912" cy="848543"/>
            </a:xfrm>
            <a:prstGeom prst="rect">
              <a:avLst/>
            </a:prstGeom>
          </p:spPr>
        </p:pic>
        <p:pic>
          <p:nvPicPr>
            <p:cNvPr id="14" name="Graphique 133">
              <a:extLst>
                <a:ext uri="{FF2B5EF4-FFF2-40B4-BE49-F238E27FC236}">
                  <a16:creationId xmlns:a16="http://schemas.microsoft.com/office/drawing/2014/main" id="{12166CE9-ED17-49F6-B39D-EAF1C89578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71013" y="4824717"/>
              <a:ext cx="217083" cy="217084"/>
            </a:xfrm>
            <a:prstGeom prst="rect">
              <a:avLst/>
            </a:prstGeom>
          </p:spPr>
        </p:pic>
        <p:pic>
          <p:nvPicPr>
            <p:cNvPr id="11" name="Graphique 131">
              <a:extLst>
                <a:ext uri="{FF2B5EF4-FFF2-40B4-BE49-F238E27FC236}">
                  <a16:creationId xmlns:a16="http://schemas.microsoft.com/office/drawing/2014/main" id="{D37CB377-F99D-44C9-9258-AA39DC614A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68350" y="4580619"/>
              <a:ext cx="217083" cy="217084"/>
            </a:xfrm>
            <a:prstGeom prst="rect">
              <a:avLst/>
            </a:prstGeom>
          </p:spPr>
        </p:pic>
        <p:pic>
          <p:nvPicPr>
            <p:cNvPr id="16" name="Graphique 134">
              <a:extLst>
                <a:ext uri="{FF2B5EF4-FFF2-40B4-BE49-F238E27FC236}">
                  <a16:creationId xmlns:a16="http://schemas.microsoft.com/office/drawing/2014/main" id="{DE065C23-81E2-467C-92C6-E4BA14B4A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591966" y="4580619"/>
              <a:ext cx="209577" cy="209577"/>
            </a:xfrm>
            <a:prstGeom prst="rect">
              <a:avLst/>
            </a:prstGeom>
          </p:spPr>
        </p:pic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F1B182E1-840A-4DFC-92E4-73D4876C587F}"/>
                </a:ext>
              </a:extLst>
            </p:cNvPr>
            <p:cNvSpPr/>
            <p:nvPr userDrawn="1"/>
          </p:nvSpPr>
          <p:spPr>
            <a:xfrm>
              <a:off x="8749584" y="4701006"/>
              <a:ext cx="160567" cy="368463"/>
            </a:xfrm>
            <a:custGeom>
              <a:avLst/>
              <a:gdLst>
                <a:gd name="connsiteX0" fmla="*/ 300244 w 337034"/>
                <a:gd name="connsiteY0" fmla="*/ 0 h 784614"/>
                <a:gd name="connsiteX1" fmla="*/ 237448 w 337034"/>
                <a:gd name="connsiteY1" fmla="*/ 19985 h 784614"/>
                <a:gd name="connsiteX2" fmla="*/ 237448 w 337034"/>
                <a:gd name="connsiteY2" fmla="*/ 19985 h 784614"/>
                <a:gd name="connsiteX3" fmla="*/ 0 w 337034"/>
                <a:gd name="connsiteY3" fmla="*/ 732626 h 784614"/>
                <a:gd name="connsiteX4" fmla="*/ 38715 w 337034"/>
                <a:gd name="connsiteY4" fmla="*/ 784615 h 784614"/>
                <a:gd name="connsiteX5" fmla="*/ 300244 w 337034"/>
                <a:gd name="connsiteY5" fmla="*/ 0 h 784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034" h="784614">
                  <a:moveTo>
                    <a:pt x="300244" y="0"/>
                  </a:moveTo>
                  <a:lnTo>
                    <a:pt x="237448" y="19985"/>
                  </a:lnTo>
                  <a:lnTo>
                    <a:pt x="237448" y="19985"/>
                  </a:lnTo>
                  <a:cubicBezTo>
                    <a:pt x="326688" y="287841"/>
                    <a:pt x="233647" y="567079"/>
                    <a:pt x="0" y="732626"/>
                  </a:cubicBezTo>
                  <a:lnTo>
                    <a:pt x="38715" y="784615"/>
                  </a:lnTo>
                  <a:cubicBezTo>
                    <a:pt x="296063" y="602338"/>
                    <a:pt x="398525" y="294882"/>
                    <a:pt x="300244" y="0"/>
                  </a:cubicBezTo>
                  <a:close/>
                </a:path>
              </a:pathLst>
            </a:custGeom>
            <a:solidFill>
              <a:srgbClr val="E6007E"/>
            </a:solidFill>
            <a:ln w="2701" cap="flat">
              <a:solidFill>
                <a:srgbClr val="E6007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17F95EA2-A031-463B-BB9D-4B87D3B727DA}"/>
                </a:ext>
              </a:extLst>
            </p:cNvPr>
            <p:cNvSpPr/>
            <p:nvPr userDrawn="1"/>
          </p:nvSpPr>
          <p:spPr>
            <a:xfrm rot="12979172">
              <a:off x="8172709" y="4770761"/>
              <a:ext cx="318591" cy="234935"/>
            </a:xfrm>
            <a:custGeom>
              <a:avLst/>
              <a:gdLst>
                <a:gd name="connsiteX0" fmla="*/ 621747 w 684543"/>
                <a:gd name="connsiteY0" fmla="*/ 504794 h 504794"/>
                <a:gd name="connsiteX1" fmla="*/ 684543 w 684543"/>
                <a:gd name="connsiteY1" fmla="*/ 484915 h 504794"/>
                <a:gd name="connsiteX2" fmla="*/ 0 w 684543"/>
                <a:gd name="connsiteY2" fmla="*/ 0 h 504794"/>
                <a:gd name="connsiteX3" fmla="*/ 0 w 684543"/>
                <a:gd name="connsiteY3" fmla="*/ 64350 h 504794"/>
                <a:gd name="connsiteX4" fmla="*/ 621747 w 684543"/>
                <a:gd name="connsiteY4" fmla="*/ 504794 h 50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543" h="504794">
                  <a:moveTo>
                    <a:pt x="621747" y="504794"/>
                  </a:moveTo>
                  <a:lnTo>
                    <a:pt x="684543" y="484915"/>
                  </a:lnTo>
                  <a:cubicBezTo>
                    <a:pt x="586262" y="190032"/>
                    <a:pt x="318027" y="0"/>
                    <a:pt x="0" y="0"/>
                  </a:cubicBezTo>
                  <a:lnTo>
                    <a:pt x="0" y="64350"/>
                  </a:lnTo>
                  <a:cubicBezTo>
                    <a:pt x="288842" y="64350"/>
                    <a:pt x="532453" y="236912"/>
                    <a:pt x="621747" y="504794"/>
                  </a:cubicBezTo>
                  <a:close/>
                </a:path>
              </a:pathLst>
            </a:custGeom>
            <a:solidFill>
              <a:srgbClr val="00B1EB"/>
            </a:solidFill>
            <a:ln w="2701" cap="flat">
              <a:solidFill>
                <a:srgbClr val="00B1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77CC6945-58CE-4ADD-86EB-25C9BE7BB4C0}"/>
                </a:ext>
              </a:extLst>
            </p:cNvPr>
            <p:cNvSpPr/>
            <p:nvPr userDrawn="1"/>
          </p:nvSpPr>
          <p:spPr>
            <a:xfrm>
              <a:off x="8377458" y="5043191"/>
              <a:ext cx="393797" cy="87811"/>
            </a:xfrm>
            <a:custGeom>
              <a:avLst/>
              <a:gdLst>
                <a:gd name="connsiteX0" fmla="*/ 807285 w 846135"/>
                <a:gd name="connsiteY0" fmla="*/ 0 h 188675"/>
                <a:gd name="connsiteX1" fmla="*/ 38715 w 846135"/>
                <a:gd name="connsiteY1" fmla="*/ 0 h 188675"/>
                <a:gd name="connsiteX2" fmla="*/ 38715 w 846135"/>
                <a:gd name="connsiteY2" fmla="*/ 0 h 188675"/>
                <a:gd name="connsiteX3" fmla="*/ 0 w 846135"/>
                <a:gd name="connsiteY3" fmla="*/ 51988 h 188675"/>
                <a:gd name="connsiteX4" fmla="*/ 846136 w 846135"/>
                <a:gd name="connsiteY4" fmla="*/ 51988 h 188675"/>
                <a:gd name="connsiteX5" fmla="*/ 807421 w 846135"/>
                <a:gd name="connsiteY5" fmla="*/ 0 h 18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46135" h="188675">
                  <a:moveTo>
                    <a:pt x="807285" y="0"/>
                  </a:moveTo>
                  <a:cubicBezTo>
                    <a:pt x="573584" y="165547"/>
                    <a:pt x="272443" y="165547"/>
                    <a:pt x="38715" y="0"/>
                  </a:cubicBezTo>
                  <a:lnTo>
                    <a:pt x="38715" y="0"/>
                  </a:lnTo>
                  <a:lnTo>
                    <a:pt x="0" y="51988"/>
                  </a:lnTo>
                  <a:cubicBezTo>
                    <a:pt x="257294" y="234238"/>
                    <a:pt x="588869" y="234238"/>
                    <a:pt x="846136" y="51988"/>
                  </a:cubicBezTo>
                  <a:lnTo>
                    <a:pt x="807421" y="0"/>
                  </a:lnTo>
                  <a:close/>
                </a:path>
              </a:pathLst>
            </a:custGeom>
            <a:solidFill>
              <a:srgbClr val="AA0469"/>
            </a:solidFill>
            <a:ln w="2701" cap="flat">
              <a:solidFill>
                <a:srgbClr val="A2006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213853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9">
            <a:extLst>
              <a:ext uri="{FF2B5EF4-FFF2-40B4-BE49-F238E27FC236}">
                <a16:creationId xmlns:a16="http://schemas.microsoft.com/office/drawing/2014/main" id="{0B2DCCF4-DFC4-4984-9B0A-C8B07335C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27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pic>
        <p:nvPicPr>
          <p:cNvPr id="5" name="object 11">
            <a:extLst>
              <a:ext uri="{FF2B5EF4-FFF2-40B4-BE49-F238E27FC236}">
                <a16:creationId xmlns:a16="http://schemas.microsoft.com/office/drawing/2014/main" id="{7F3CEFCE-F844-469D-BA92-6F3B4EB9F42F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21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slide 1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49B0739-6D71-4216-9914-946823494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46" r="2837"/>
          <a:stretch/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83CF913-59E0-4DB4-BF26-D3F69C5A33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8962" y="106705"/>
            <a:ext cx="1092169" cy="3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36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digital de una ciudad&#10;&#10;Descripción generada automáticamente">
            <a:extLst>
              <a:ext uri="{FF2B5EF4-FFF2-40B4-BE49-F238E27FC236}">
                <a16:creationId xmlns:a16="http://schemas.microsoft.com/office/drawing/2014/main" id="{50358FD1-4AE7-4830-8017-A74091DD4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6" y="0"/>
            <a:ext cx="9140307" cy="51435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6B47449-2F49-494D-B25F-6FEDAA589F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58547" y="165388"/>
            <a:ext cx="1388292" cy="21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85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 only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E3CE92E2-FD9A-4FB3-ABC0-2783D8DD9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00468" y="0"/>
            <a:ext cx="7043531" cy="5143500"/>
          </a:xfrm>
          <a:custGeom>
            <a:avLst/>
            <a:gdLst>
              <a:gd name="connsiteX0" fmla="*/ 3820225 w 7043531"/>
              <a:gd name="connsiteY0" fmla="*/ 0 h 5143500"/>
              <a:gd name="connsiteX1" fmla="*/ 7043531 w 7043531"/>
              <a:gd name="connsiteY1" fmla="*/ 0 h 5143500"/>
              <a:gd name="connsiteX2" fmla="*/ 7043531 w 7043531"/>
              <a:gd name="connsiteY2" fmla="*/ 5143500 h 5143500"/>
              <a:gd name="connsiteX3" fmla="*/ 1228351 w 7043531"/>
              <a:gd name="connsiteY3" fmla="*/ 5143500 h 5143500"/>
              <a:gd name="connsiteX4" fmla="*/ 1226552 w 7043531"/>
              <a:gd name="connsiteY4" fmla="*/ 5141524 h 5143500"/>
              <a:gd name="connsiteX5" fmla="*/ 0 w 7043531"/>
              <a:gd name="connsiteY5" fmla="*/ 3576073 h 5143500"/>
              <a:gd name="connsiteX6" fmla="*/ 3736884 w 7043531"/>
              <a:gd name="connsiteY6" fmla="*/ 3832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3531" h="5143500">
                <a:moveTo>
                  <a:pt x="3820225" y="0"/>
                </a:moveTo>
                <a:lnTo>
                  <a:pt x="7043531" y="0"/>
                </a:lnTo>
                <a:lnTo>
                  <a:pt x="7043531" y="5143500"/>
                </a:lnTo>
                <a:lnTo>
                  <a:pt x="1228351" y="5143500"/>
                </a:lnTo>
                <a:lnTo>
                  <a:pt x="1226552" y="5141524"/>
                </a:lnTo>
                <a:cubicBezTo>
                  <a:pt x="825280" y="4689973"/>
                  <a:pt x="419849" y="4170619"/>
                  <a:pt x="0" y="3576073"/>
                </a:cubicBezTo>
                <a:cubicBezTo>
                  <a:pt x="1351564" y="1671918"/>
                  <a:pt x="2539912" y="616708"/>
                  <a:pt x="3736884" y="38325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2000"/>
            </a:lvl1pPr>
          </a:lstStyle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EFEA27-134E-49BC-B9AE-D51B882097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672" y="4786841"/>
            <a:ext cx="715751" cy="1132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0111FDD-58EC-444C-879D-C877F5BCDA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935" y="4759111"/>
            <a:ext cx="893734" cy="1414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41238D2-827E-4100-A86D-F648E06808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3571" y="4675550"/>
            <a:ext cx="1056067" cy="167114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8DDFBF89-E8F7-D34A-9035-CF2B1D1670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783" y="244622"/>
            <a:ext cx="1979246" cy="512697"/>
          </a:xfrm>
          <a:prstGeom prst="rect">
            <a:avLst/>
          </a:prstGeom>
        </p:spPr>
      </p:pic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id="{8947EC92-2180-4827-BE3A-28EFF63304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468" y="1001940"/>
            <a:ext cx="2694972" cy="1626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This is a slide title</a:t>
            </a:r>
          </a:p>
        </p:txBody>
      </p:sp>
      <p:pic>
        <p:nvPicPr>
          <p:cNvPr id="9" name="object 11">
            <a:extLst>
              <a:ext uri="{FF2B5EF4-FFF2-40B4-BE49-F238E27FC236}">
                <a16:creationId xmlns:a16="http://schemas.microsoft.com/office/drawing/2014/main" id="{7B519587-0B58-449A-94A9-FE467303463C}"/>
              </a:ext>
            </a:extLst>
          </p:cNvPr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80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B219A37-DC62-43DF-A4AA-EA6F154BCB41}"/>
              </a:ext>
            </a:extLst>
          </p:cNvPr>
          <p:cNvCxnSpPr>
            <a:cxnSpLocks/>
          </p:cNvCxnSpPr>
          <p:nvPr userDrawn="1"/>
        </p:nvCxnSpPr>
        <p:spPr>
          <a:xfrm>
            <a:off x="8056684" y="3518839"/>
            <a:ext cx="62407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E4EF5325-EB61-4F6A-BC20-B56A57DF94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467" y="679879"/>
            <a:ext cx="3072851" cy="486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bg1"/>
                </a:solidFill>
                <a:latin typeface="Vinci Sans" panose="02000000000000000000" pitchFamily="2" charset="0"/>
              </a:defRPr>
            </a:lvl1pPr>
          </a:lstStyle>
          <a:p>
            <a:pPr lvl="0"/>
            <a:r>
              <a:rPr lang="fr-FR" err="1"/>
              <a:t>Telecoms</a:t>
            </a:r>
            <a:r>
              <a:rPr lang="fr-FR"/>
              <a:t> Infrastructures</a:t>
            </a:r>
          </a:p>
        </p:txBody>
      </p:sp>
      <p:sp>
        <p:nvSpPr>
          <p:cNvPr id="10" name="Espace réservé pour une image  5">
            <a:extLst>
              <a:ext uri="{FF2B5EF4-FFF2-40B4-BE49-F238E27FC236}">
                <a16:creationId xmlns:a16="http://schemas.microsoft.com/office/drawing/2014/main" id="{59797527-93A4-4B57-B48F-CEB7C39359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4732" y="466914"/>
            <a:ext cx="5529268" cy="4676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Vinci Sans" panose="02000000000000000000" pitchFamily="50" charset="0"/>
              </a:defRPr>
            </a:lvl1pPr>
          </a:lstStyle>
          <a:p>
            <a:endParaRPr lang="fr-FR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BC6F79B4-D0E5-43DF-96BB-2BF77D9F16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792" y="136542"/>
            <a:ext cx="5040000" cy="21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err="1"/>
              <a:t>TitLE</a:t>
            </a:r>
            <a:r>
              <a:rPr lang="fr-FR"/>
              <a:t> OF THE CHAPTER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9CE5C5A-2F39-486A-A850-C97E953E039B}"/>
              </a:ext>
            </a:extLst>
          </p:cNvPr>
          <p:cNvCxnSpPr>
            <a:cxnSpLocks/>
          </p:cNvCxnSpPr>
          <p:nvPr userDrawn="1"/>
        </p:nvCxnSpPr>
        <p:spPr>
          <a:xfrm>
            <a:off x="857792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380477F-4AFF-5B4C-9293-42ECD0829B0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1987445"/>
            <a:ext cx="3073400" cy="269557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Here you have a list of items</a:t>
            </a:r>
          </a:p>
          <a:p>
            <a:r>
              <a:rPr lang="fr-FR"/>
              <a:t>Deuxième niveau
Troisième niveau
Quatrième niveau
Cinquième niveau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FBC632C0-44B2-0E4D-95DA-E7C6DC3724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pic>
        <p:nvPicPr>
          <p:cNvPr id="12" name="object 11">
            <a:extLst>
              <a:ext uri="{FF2B5EF4-FFF2-40B4-BE49-F238E27FC236}">
                <a16:creationId xmlns:a16="http://schemas.microsoft.com/office/drawing/2014/main" id="{C37F7347-71CE-480F-AB10-F3D9A779EFCE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0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slide 1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49B0739-6D71-4216-9914-946823494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46" r="2837"/>
          <a:stretch/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52105489-1B0D-4FF4-892A-4B00FC8727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732" y="2725685"/>
            <a:ext cx="3594229" cy="17028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4000"/>
              </a:lnSpc>
              <a:buNone/>
              <a:defRPr sz="5400" b="1">
                <a:solidFill>
                  <a:schemeClr val="bg1"/>
                </a:solidFill>
                <a:latin typeface="Vinci Sans "/>
              </a:defRPr>
            </a:lvl1pPr>
          </a:lstStyle>
          <a:p>
            <a:pPr lvl="0"/>
            <a:r>
              <a:rPr lang="fr-FR" err="1"/>
              <a:t>Title</a:t>
            </a:r>
            <a:endParaRPr lang="fr-FR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A13DCBF9-1D07-492F-9EF4-CF6D6B7F90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2039" y="2725685"/>
            <a:ext cx="3594229" cy="171058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Vinci Sans "/>
              </a:defRPr>
            </a:lvl1pPr>
          </a:lstStyle>
          <a:p>
            <a:pPr lvl="0"/>
            <a:r>
              <a:rPr lang="fr-FR"/>
              <a:t>Short description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83CF913-59E0-4DB4-BF26-D3F69C5A33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8962" y="106705"/>
            <a:ext cx="1092169" cy="3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1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+ background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9C6D7C27-D5D5-4DD9-A586-0C29AF1864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" r="46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41" y="924373"/>
            <a:ext cx="8085170" cy="385278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err="1"/>
              <a:t>Listado</a:t>
            </a:r>
            <a:r>
              <a:rPr lang="en-US"/>
              <a:t> de items</a:t>
            </a:r>
          </a:p>
          <a:p>
            <a:pPr lvl="0"/>
            <a:r>
              <a:rPr lang="en-US"/>
              <a:t>Algo de </a:t>
            </a:r>
            <a:r>
              <a:rPr lang="en-US" err="1"/>
              <a:t>texto</a:t>
            </a:r>
            <a:endParaRPr lang="en-US"/>
          </a:p>
          <a:p>
            <a:pPr lvl="0"/>
            <a:r>
              <a:rPr lang="en-US" err="1"/>
              <a:t>Recuerda</a:t>
            </a:r>
            <a:r>
              <a:rPr lang="en-US"/>
              <a:t> no </a:t>
            </a:r>
            <a:r>
              <a:rPr lang="en-US" err="1"/>
              <a:t>sobrecargar</a:t>
            </a:r>
            <a:r>
              <a:rPr lang="en-US"/>
              <a:t> las </a:t>
            </a:r>
            <a:r>
              <a:rPr lang="en-US" err="1"/>
              <a:t>diapositivas</a:t>
            </a:r>
            <a:r>
              <a:rPr lang="en-US"/>
              <a:t> con </a:t>
            </a:r>
            <a:r>
              <a:rPr lang="en-US" err="1"/>
              <a:t>contenidot</a:t>
            </a:r>
            <a:endParaRPr lang="en-US"/>
          </a:p>
          <a:p>
            <a:pPr lvl="1"/>
            <a:r>
              <a:rPr lang="fr-FR"/>
              <a:t>Segundo </a:t>
            </a:r>
            <a:r>
              <a:rPr lang="fr-FR" err="1"/>
              <a:t>nivel</a:t>
            </a:r>
            <a:endParaRPr lang="fr-FR"/>
          </a:p>
          <a:p>
            <a:pPr lvl="2"/>
            <a:r>
              <a:rPr lang="fr-FR"/>
              <a:t>Tercer </a:t>
            </a:r>
            <a:r>
              <a:rPr lang="fr-FR" err="1"/>
              <a:t>nivel</a:t>
            </a:r>
            <a:endParaRPr lang="fr-FR"/>
          </a:p>
          <a:p>
            <a:pPr lvl="3"/>
            <a:r>
              <a:rPr lang="fr-FR" err="1"/>
              <a:t>Cuarto</a:t>
            </a:r>
            <a:r>
              <a:rPr lang="fr-FR"/>
              <a:t> Nivel</a:t>
            </a:r>
          </a:p>
          <a:p>
            <a:pPr lvl="4"/>
            <a:r>
              <a:rPr lang="fr-FR"/>
              <a:t>Quinto </a:t>
            </a:r>
            <a:r>
              <a:rPr lang="fr-FR" err="1"/>
              <a:t>nivel</a:t>
            </a:r>
            <a:endParaRPr lang="en-US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141" y="453957"/>
            <a:ext cx="8085170" cy="36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     This is a slide title</a:t>
            </a: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76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bg>
      <p:bgPr>
        <a:solidFill>
          <a:srgbClr val="F2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 : forme 10">
            <a:extLst>
              <a:ext uri="{FF2B5EF4-FFF2-40B4-BE49-F238E27FC236}">
                <a16:creationId xmlns:a16="http://schemas.microsoft.com/office/drawing/2014/main" id="{E18E152A-39B0-4651-8909-341E50B5932B}"/>
              </a:ext>
            </a:extLst>
          </p:cNvPr>
          <p:cNvSpPr/>
          <p:nvPr userDrawn="1"/>
        </p:nvSpPr>
        <p:spPr>
          <a:xfrm>
            <a:off x="0" y="754173"/>
            <a:ext cx="9144000" cy="4414432"/>
          </a:xfrm>
          <a:custGeom>
            <a:avLst/>
            <a:gdLst>
              <a:gd name="connsiteX0" fmla="*/ 8918419 w 9144000"/>
              <a:gd name="connsiteY0" fmla="*/ 102 h 4414432"/>
              <a:gd name="connsiteX1" fmla="*/ 9144000 w 9144000"/>
              <a:gd name="connsiteY1" fmla="*/ 5864 h 4414432"/>
              <a:gd name="connsiteX2" fmla="*/ 9136756 w 9144000"/>
              <a:gd name="connsiteY2" fmla="*/ 4412986 h 4414432"/>
              <a:gd name="connsiteX3" fmla="*/ 0 w 9144000"/>
              <a:gd name="connsiteY3" fmla="*/ 4414432 h 4414432"/>
              <a:gd name="connsiteX4" fmla="*/ 0 w 9144000"/>
              <a:gd name="connsiteY4" fmla="*/ 3558733 h 4414432"/>
              <a:gd name="connsiteX5" fmla="*/ 58427 w 9144000"/>
              <a:gd name="connsiteY5" fmla="*/ 3487853 h 4414432"/>
              <a:gd name="connsiteX6" fmla="*/ 8918419 w 9144000"/>
              <a:gd name="connsiteY6" fmla="*/ 102 h 4414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4414432">
                <a:moveTo>
                  <a:pt x="8918419" y="102"/>
                </a:moveTo>
                <a:cubicBezTo>
                  <a:pt x="8996457" y="551"/>
                  <a:pt x="9071718" y="2469"/>
                  <a:pt x="9144000" y="5864"/>
                </a:cubicBezTo>
                <a:cubicBezTo>
                  <a:pt x="9141586" y="1425556"/>
                  <a:pt x="9139171" y="2993294"/>
                  <a:pt x="9136756" y="4412986"/>
                </a:cubicBezTo>
                <a:lnTo>
                  <a:pt x="0" y="4414432"/>
                </a:lnTo>
                <a:lnTo>
                  <a:pt x="0" y="3558733"/>
                </a:lnTo>
                <a:lnTo>
                  <a:pt x="58427" y="3487853"/>
                </a:lnTo>
                <a:cubicBezTo>
                  <a:pt x="2057376" y="1210224"/>
                  <a:pt x="6655338" y="-12896"/>
                  <a:pt x="8918419" y="102"/>
                </a:cubicBezTo>
                <a:close/>
              </a:path>
            </a:pathLst>
          </a:cu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3" name="Graphique 40">
            <a:extLst>
              <a:ext uri="{FF2B5EF4-FFF2-40B4-BE49-F238E27FC236}">
                <a16:creationId xmlns:a16="http://schemas.microsoft.com/office/drawing/2014/main" id="{89D05698-427F-4084-8C9C-7FD03AFDEF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783" y="244622"/>
            <a:ext cx="1979246" cy="512697"/>
          </a:xfrm>
          <a:prstGeom prst="rect">
            <a:avLst/>
          </a:prstGeom>
        </p:spPr>
      </p:pic>
      <p:sp>
        <p:nvSpPr>
          <p:cNvPr id="4" name="Espace réservé du texte 6">
            <a:extLst>
              <a:ext uri="{FF2B5EF4-FFF2-40B4-BE49-F238E27FC236}">
                <a16:creationId xmlns:a16="http://schemas.microsoft.com/office/drawing/2014/main" id="{0BEAE0F7-3E09-4983-B610-28C77A68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374" y="924374"/>
            <a:ext cx="3086911" cy="2246844"/>
          </a:xfrm>
          <a:prstGeom prst="rect">
            <a:avLst/>
          </a:prstGeom>
        </p:spPr>
        <p:txBody>
          <a:bodyPr/>
          <a:lstStyle>
            <a:lvl1pPr marL="265113" indent="-246063">
              <a:spcBef>
                <a:spcPts val="600"/>
              </a:spcBef>
              <a:buFontTx/>
              <a:buBlip>
                <a:blip r:embed="rId5"/>
              </a:buBlip>
              <a:defRPr sz="1600" b="1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dirty="0" err="1"/>
              <a:t>Listado</a:t>
            </a:r>
            <a:r>
              <a:rPr lang="en-US" dirty="0"/>
              <a:t> de items</a:t>
            </a:r>
          </a:p>
        </p:txBody>
      </p:sp>
    </p:spTree>
    <p:extLst>
      <p:ext uri="{BB962C8B-B14F-4D97-AF65-F5344CB8AC3E}">
        <p14:creationId xmlns:p14="http://schemas.microsoft.com/office/powerpoint/2010/main" val="39441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792" y="136542"/>
            <a:ext cx="5040000" cy="21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857792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F729086-2FBA-49C5-9C73-138444C21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0" y="1089974"/>
            <a:ext cx="7430438" cy="438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1769B8CB-84E6-DF46-A814-19270E982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3" name="Espace réservé du texte 23">
            <a:extLst>
              <a:ext uri="{FF2B5EF4-FFF2-40B4-BE49-F238E27FC236}">
                <a16:creationId xmlns:a16="http://schemas.microsoft.com/office/drawing/2014/main" id="{3D4B4B0F-9720-4104-B9F8-AC7F894FD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7792" y="679879"/>
            <a:ext cx="7429896" cy="486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 dirty="0"/>
              <a:t>This is a slide title</a:t>
            </a:r>
          </a:p>
        </p:txBody>
      </p:sp>
    </p:spTree>
    <p:extLst>
      <p:ext uri="{BB962C8B-B14F-4D97-AF65-F5344CB8AC3E}">
        <p14:creationId xmlns:p14="http://schemas.microsoft.com/office/powerpoint/2010/main" val="1127134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4" y="136543"/>
            <a:ext cx="5327099" cy="21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8290" y="562770"/>
            <a:ext cx="8085170" cy="3852787"/>
          </a:xfrm>
          <a:prstGeom prst="rect">
            <a:avLst/>
          </a:prstGeom>
        </p:spPr>
        <p:txBody>
          <a:bodyPr/>
          <a:lstStyle>
            <a:lvl1pPr marL="342892" indent="-342892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31" indent="-285743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dirty="0" err="1"/>
              <a:t>Listado</a:t>
            </a:r>
            <a:r>
              <a:rPr lang="en-US" dirty="0"/>
              <a:t> de items</a:t>
            </a:r>
          </a:p>
          <a:p>
            <a:pPr lvl="0"/>
            <a:r>
              <a:rPr lang="en-US" dirty="0"/>
              <a:t>Algo de </a:t>
            </a:r>
            <a:r>
              <a:rPr lang="en-US" dirty="0" err="1"/>
              <a:t>texto</a:t>
            </a:r>
            <a:endParaRPr lang="en-US" dirty="0"/>
          </a:p>
          <a:p>
            <a:pPr lvl="0"/>
            <a:r>
              <a:rPr lang="en-US" dirty="0" err="1"/>
              <a:t>Recuerda</a:t>
            </a:r>
            <a:r>
              <a:rPr lang="en-US" dirty="0"/>
              <a:t> no </a:t>
            </a:r>
            <a:r>
              <a:rPr lang="en-US" dirty="0" err="1"/>
              <a:t>sobrecargar</a:t>
            </a:r>
            <a:r>
              <a:rPr lang="en-US" dirty="0"/>
              <a:t> las </a:t>
            </a:r>
            <a:r>
              <a:rPr lang="en-US" dirty="0" err="1"/>
              <a:t>diapositivas</a:t>
            </a:r>
            <a:r>
              <a:rPr lang="en-US" dirty="0"/>
              <a:t> con </a:t>
            </a:r>
            <a:r>
              <a:rPr lang="en-US" dirty="0" err="1"/>
              <a:t>contenidot</a:t>
            </a:r>
            <a:endParaRPr lang="en-US" dirty="0"/>
          </a:p>
          <a:p>
            <a:pPr lvl="1"/>
            <a:r>
              <a:rPr lang="fr-FR" dirty="0"/>
              <a:t>Segundo </a:t>
            </a:r>
            <a:r>
              <a:rPr lang="fr-FR" dirty="0" err="1"/>
              <a:t>nivel</a:t>
            </a:r>
            <a:endParaRPr lang="fr-FR" dirty="0"/>
          </a:p>
          <a:p>
            <a:pPr lvl="2"/>
            <a:r>
              <a:rPr lang="fr-FR" dirty="0"/>
              <a:t>Tercer </a:t>
            </a:r>
            <a:r>
              <a:rPr lang="fr-FR" dirty="0" err="1"/>
              <a:t>nivel</a:t>
            </a:r>
            <a:endParaRPr lang="fr-FR" dirty="0"/>
          </a:p>
          <a:p>
            <a:pPr lvl="3"/>
            <a:r>
              <a:rPr lang="fr-FR" dirty="0" err="1"/>
              <a:t>Cuarto</a:t>
            </a:r>
            <a:r>
              <a:rPr lang="fr-FR" dirty="0"/>
              <a:t> Nivel</a:t>
            </a:r>
          </a:p>
          <a:p>
            <a:pPr lvl="4"/>
            <a:r>
              <a:rPr lang="fr-FR" dirty="0"/>
              <a:t>Quinto </a:t>
            </a:r>
            <a:r>
              <a:rPr lang="fr-FR" dirty="0" err="1"/>
              <a:t>nivel</a:t>
            </a:r>
            <a:endParaRPr lang="en-US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" y="0"/>
            <a:ext cx="1505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58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792" y="136542"/>
            <a:ext cx="5040000" cy="21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857792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037232"/>
            <a:ext cx="8818880" cy="4106268"/>
          </a:xfrm>
          <a:prstGeom prst="rect">
            <a:avLst/>
          </a:prstGeo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0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  <a:latin typeface="Vinci Sans" panose="02000000000000000000" pitchFamily="50" charset="0"/>
              </a:defRPr>
            </a:lvl2pPr>
            <a:lvl3pPr>
              <a:defRPr sz="1600">
                <a:solidFill>
                  <a:schemeClr val="tx2"/>
                </a:solidFill>
                <a:latin typeface="Vinci Sans" panose="02000000000000000000" pitchFamily="50" charset="0"/>
              </a:defRPr>
            </a:lvl3pPr>
            <a:lvl4pPr>
              <a:defRPr sz="1400">
                <a:solidFill>
                  <a:srgbClr val="00B0F0"/>
                </a:solidFill>
                <a:latin typeface="Vinci Sans" panose="02000000000000000000" pitchFamily="50" charset="0"/>
              </a:defRPr>
            </a:lvl4pPr>
            <a:lvl5pPr>
              <a:defRPr sz="1400">
                <a:solidFill>
                  <a:srgbClr val="95C11F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dirty="0"/>
              <a:t>Here you have a list of items</a:t>
            </a:r>
          </a:p>
          <a:p>
            <a:pPr lvl="0"/>
            <a:r>
              <a:rPr lang="en-US" dirty="0"/>
              <a:t>And some text</a:t>
            </a:r>
          </a:p>
          <a:p>
            <a:pPr lvl="0"/>
            <a:r>
              <a:rPr lang="en-US" dirty="0"/>
              <a:t>But remember not to overload your slides with content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36531"/>
            <a:ext cx="7429896" cy="486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 dirty="0"/>
              <a:t>This is a slide title</a:t>
            </a:r>
          </a:p>
        </p:txBody>
      </p:sp>
    </p:spTree>
    <p:extLst>
      <p:ext uri="{BB962C8B-B14F-4D97-AF65-F5344CB8AC3E}">
        <p14:creationId xmlns:p14="http://schemas.microsoft.com/office/powerpoint/2010/main" val="21044153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header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9B3E4-9A7F-4541-A450-C2ADA74E4D1D}"/>
              </a:ext>
            </a:extLst>
          </p:cNvPr>
          <p:cNvSpPr/>
          <p:nvPr userDrawn="1"/>
        </p:nvSpPr>
        <p:spPr>
          <a:xfrm>
            <a:off x="0" y="1"/>
            <a:ext cx="9144000" cy="486696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792" y="136542"/>
            <a:ext cx="5040000" cy="2166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 dirty="0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857792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texte 23">
            <a:extLst>
              <a:ext uri="{FF2B5EF4-FFF2-40B4-BE49-F238E27FC236}">
                <a16:creationId xmlns:a16="http://schemas.microsoft.com/office/drawing/2014/main" id="{C1CEC84B-9256-4BF5-95C9-53544DE368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7791" y="679879"/>
            <a:ext cx="7429897" cy="486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slide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F729086-2FBA-49C5-9C73-138444C21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0" y="1089974"/>
            <a:ext cx="7430438" cy="438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Vinci Sans Light" panose="02000000000000000000" pitchFamily="2" charset="0"/>
              </a:defRPr>
            </a:lvl1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F6E668-7526-4AC1-8E3A-553D349245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5110" y="105101"/>
            <a:ext cx="1073393" cy="31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41" y="924373"/>
            <a:ext cx="8085170" cy="385278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err="1"/>
              <a:t>Listado</a:t>
            </a:r>
            <a:r>
              <a:rPr lang="en-US"/>
              <a:t> de items</a:t>
            </a:r>
          </a:p>
          <a:p>
            <a:pPr lvl="0"/>
            <a:r>
              <a:rPr lang="en-US"/>
              <a:t>Algo de </a:t>
            </a:r>
            <a:r>
              <a:rPr lang="en-US" err="1"/>
              <a:t>texto</a:t>
            </a:r>
            <a:endParaRPr lang="en-US"/>
          </a:p>
          <a:p>
            <a:pPr lvl="0"/>
            <a:r>
              <a:rPr lang="en-US" err="1"/>
              <a:t>Recuerda</a:t>
            </a:r>
            <a:r>
              <a:rPr lang="en-US"/>
              <a:t> no </a:t>
            </a:r>
            <a:r>
              <a:rPr lang="en-US" err="1"/>
              <a:t>sobrecargar</a:t>
            </a:r>
            <a:r>
              <a:rPr lang="en-US"/>
              <a:t> las </a:t>
            </a:r>
            <a:r>
              <a:rPr lang="en-US" err="1"/>
              <a:t>diapositivas</a:t>
            </a:r>
            <a:r>
              <a:rPr lang="en-US"/>
              <a:t> con </a:t>
            </a:r>
            <a:r>
              <a:rPr lang="en-US" err="1"/>
              <a:t>contenidot</a:t>
            </a:r>
            <a:endParaRPr lang="en-US"/>
          </a:p>
          <a:p>
            <a:pPr lvl="1"/>
            <a:r>
              <a:rPr lang="fr-FR"/>
              <a:t>Segundo </a:t>
            </a:r>
            <a:r>
              <a:rPr lang="fr-FR" err="1"/>
              <a:t>nivel</a:t>
            </a:r>
            <a:endParaRPr lang="fr-FR"/>
          </a:p>
          <a:p>
            <a:pPr lvl="2"/>
            <a:r>
              <a:rPr lang="fr-FR"/>
              <a:t>Tercer </a:t>
            </a:r>
            <a:r>
              <a:rPr lang="fr-FR" err="1"/>
              <a:t>nivel</a:t>
            </a:r>
            <a:endParaRPr lang="fr-FR"/>
          </a:p>
          <a:p>
            <a:pPr lvl="3"/>
            <a:r>
              <a:rPr lang="fr-FR" err="1"/>
              <a:t>Cuarto</a:t>
            </a:r>
            <a:r>
              <a:rPr lang="fr-FR"/>
              <a:t> Nivel</a:t>
            </a:r>
          </a:p>
          <a:p>
            <a:pPr lvl="4"/>
            <a:r>
              <a:rPr lang="fr-FR"/>
              <a:t>Quinto </a:t>
            </a:r>
            <a:r>
              <a:rPr lang="fr-FR" err="1"/>
              <a:t>nivel</a:t>
            </a:r>
            <a:endParaRPr lang="en-US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141" y="453957"/>
            <a:ext cx="8085170" cy="36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     This is a slide title</a:t>
            </a: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D5698B9-9C52-4B7F-BC8E-FACB733CE164}"/>
              </a:ext>
            </a:extLst>
          </p:cNvPr>
          <p:cNvGrpSpPr/>
          <p:nvPr userDrawn="1"/>
        </p:nvGrpSpPr>
        <p:grpSpPr>
          <a:xfrm>
            <a:off x="8160507" y="4325938"/>
            <a:ext cx="857988" cy="902444"/>
            <a:chOff x="104648" y="4030897"/>
            <a:chExt cx="1078378" cy="1112603"/>
          </a:xfrm>
        </p:grpSpPr>
        <p:pic>
          <p:nvPicPr>
            <p:cNvPr id="11" name="Graphique 124">
              <a:extLst>
                <a:ext uri="{FF2B5EF4-FFF2-40B4-BE49-F238E27FC236}">
                  <a16:creationId xmlns:a16="http://schemas.microsoft.com/office/drawing/2014/main" id="{5E4B1D96-40FF-4618-86D2-26A887818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033" y="4030897"/>
              <a:ext cx="1077993" cy="1106191"/>
            </a:xfrm>
            <a:prstGeom prst="rect">
              <a:avLst/>
            </a:prstGeom>
          </p:spPr>
        </p:pic>
        <p:pic>
          <p:nvPicPr>
            <p:cNvPr id="12" name="Graphique 130">
              <a:extLst>
                <a:ext uri="{FF2B5EF4-FFF2-40B4-BE49-F238E27FC236}">
                  <a16:creationId xmlns:a16="http://schemas.microsoft.com/office/drawing/2014/main" id="{947D3DA1-C27A-431C-B1B5-32105A9F9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8660783">
              <a:off x="104648" y="4037310"/>
              <a:ext cx="1077993" cy="1106190"/>
            </a:xfrm>
            <a:prstGeom prst="rect">
              <a:avLst/>
            </a:prstGeom>
          </p:spPr>
        </p:pic>
        <p:pic>
          <p:nvPicPr>
            <p:cNvPr id="14" name="Graphique 135">
              <a:extLst>
                <a:ext uri="{FF2B5EF4-FFF2-40B4-BE49-F238E27FC236}">
                  <a16:creationId xmlns:a16="http://schemas.microsoft.com/office/drawing/2014/main" id="{02CBFEE3-0D4D-4D04-8B36-40535A5B0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11986" y="4345868"/>
              <a:ext cx="476250" cy="47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524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41" y="924373"/>
            <a:ext cx="8085170" cy="385278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err="1"/>
              <a:t>Listado</a:t>
            </a:r>
            <a:r>
              <a:rPr lang="en-US"/>
              <a:t> de items</a:t>
            </a:r>
          </a:p>
          <a:p>
            <a:pPr lvl="0"/>
            <a:r>
              <a:rPr lang="en-US"/>
              <a:t>Algo de </a:t>
            </a:r>
            <a:r>
              <a:rPr lang="en-US" err="1"/>
              <a:t>texto</a:t>
            </a:r>
            <a:endParaRPr lang="en-US"/>
          </a:p>
          <a:p>
            <a:pPr lvl="0"/>
            <a:r>
              <a:rPr lang="en-US" err="1"/>
              <a:t>Recuerda</a:t>
            </a:r>
            <a:r>
              <a:rPr lang="en-US"/>
              <a:t> no </a:t>
            </a:r>
            <a:r>
              <a:rPr lang="en-US" err="1"/>
              <a:t>sobrecargar</a:t>
            </a:r>
            <a:r>
              <a:rPr lang="en-US"/>
              <a:t> las </a:t>
            </a:r>
            <a:r>
              <a:rPr lang="en-US" err="1"/>
              <a:t>diapositivas</a:t>
            </a:r>
            <a:r>
              <a:rPr lang="en-US"/>
              <a:t> con </a:t>
            </a:r>
            <a:r>
              <a:rPr lang="en-US" err="1"/>
              <a:t>contenidot</a:t>
            </a:r>
            <a:endParaRPr lang="en-US"/>
          </a:p>
          <a:p>
            <a:pPr lvl="1"/>
            <a:r>
              <a:rPr lang="fr-FR"/>
              <a:t>Segundo </a:t>
            </a:r>
            <a:r>
              <a:rPr lang="fr-FR" err="1"/>
              <a:t>nivel</a:t>
            </a:r>
            <a:endParaRPr lang="fr-FR"/>
          </a:p>
          <a:p>
            <a:pPr lvl="2"/>
            <a:r>
              <a:rPr lang="fr-FR"/>
              <a:t>Tercer </a:t>
            </a:r>
            <a:r>
              <a:rPr lang="fr-FR" err="1"/>
              <a:t>nivel</a:t>
            </a:r>
            <a:endParaRPr lang="fr-FR"/>
          </a:p>
          <a:p>
            <a:pPr lvl="3"/>
            <a:r>
              <a:rPr lang="fr-FR" err="1"/>
              <a:t>Cuarto</a:t>
            </a:r>
            <a:r>
              <a:rPr lang="fr-FR"/>
              <a:t> Nivel</a:t>
            </a:r>
          </a:p>
          <a:p>
            <a:pPr lvl="4"/>
            <a:r>
              <a:rPr lang="fr-FR"/>
              <a:t>Quinto </a:t>
            </a:r>
            <a:r>
              <a:rPr lang="fr-FR" err="1"/>
              <a:t>nivel</a:t>
            </a:r>
            <a:endParaRPr lang="en-US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141" y="453957"/>
            <a:ext cx="8085170" cy="36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     This is a slide title</a:t>
            </a: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E1903E4-E68D-4E6F-A963-299FAA1176D9}"/>
              </a:ext>
            </a:extLst>
          </p:cNvPr>
          <p:cNvGrpSpPr/>
          <p:nvPr userDrawn="1"/>
        </p:nvGrpSpPr>
        <p:grpSpPr>
          <a:xfrm>
            <a:off x="8155272" y="4314800"/>
            <a:ext cx="838187" cy="924719"/>
            <a:chOff x="8017727" y="4212714"/>
            <a:chExt cx="1078378" cy="1112603"/>
          </a:xfrm>
        </p:grpSpPr>
        <p:pic>
          <p:nvPicPr>
            <p:cNvPr id="17" name="Graphique 121">
              <a:extLst>
                <a:ext uri="{FF2B5EF4-FFF2-40B4-BE49-F238E27FC236}">
                  <a16:creationId xmlns:a16="http://schemas.microsoft.com/office/drawing/2014/main" id="{45172C0D-12E2-4170-BBA5-53AEFD827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018112" y="4212714"/>
              <a:ext cx="1077993" cy="1106191"/>
            </a:xfrm>
            <a:prstGeom prst="rect">
              <a:avLst/>
            </a:prstGeom>
          </p:spPr>
        </p:pic>
        <p:pic>
          <p:nvPicPr>
            <p:cNvPr id="18" name="Graphique 127">
              <a:extLst>
                <a:ext uri="{FF2B5EF4-FFF2-40B4-BE49-F238E27FC236}">
                  <a16:creationId xmlns:a16="http://schemas.microsoft.com/office/drawing/2014/main" id="{907B32B2-61F6-480A-909F-D41D8E873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017727" y="4219127"/>
              <a:ext cx="1077993" cy="1106190"/>
            </a:xfrm>
            <a:prstGeom prst="rect">
              <a:avLst/>
            </a:prstGeom>
          </p:spPr>
        </p:pic>
        <p:pic>
          <p:nvPicPr>
            <p:cNvPr id="19" name="Graphique 134">
              <a:extLst>
                <a:ext uri="{FF2B5EF4-FFF2-40B4-BE49-F238E27FC236}">
                  <a16:creationId xmlns:a16="http://schemas.microsoft.com/office/drawing/2014/main" id="{C0BAD42A-73B2-4900-B1F4-D5A75B36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21006" y="4515763"/>
              <a:ext cx="476250" cy="476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126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41" y="924373"/>
            <a:ext cx="8085170" cy="385278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err="1"/>
              <a:t>Listado</a:t>
            </a:r>
            <a:r>
              <a:rPr lang="en-US"/>
              <a:t> de items</a:t>
            </a:r>
          </a:p>
          <a:p>
            <a:pPr lvl="0"/>
            <a:r>
              <a:rPr lang="en-US"/>
              <a:t>Algo de </a:t>
            </a:r>
            <a:r>
              <a:rPr lang="en-US" err="1"/>
              <a:t>texto</a:t>
            </a:r>
            <a:endParaRPr lang="en-US"/>
          </a:p>
          <a:p>
            <a:pPr lvl="0"/>
            <a:r>
              <a:rPr lang="en-US" err="1"/>
              <a:t>Recuerda</a:t>
            </a:r>
            <a:r>
              <a:rPr lang="en-US"/>
              <a:t> no </a:t>
            </a:r>
            <a:r>
              <a:rPr lang="en-US" err="1"/>
              <a:t>sobrecargar</a:t>
            </a:r>
            <a:r>
              <a:rPr lang="en-US"/>
              <a:t> las </a:t>
            </a:r>
            <a:r>
              <a:rPr lang="en-US" err="1"/>
              <a:t>diapositivas</a:t>
            </a:r>
            <a:r>
              <a:rPr lang="en-US"/>
              <a:t> con </a:t>
            </a:r>
            <a:r>
              <a:rPr lang="en-US" err="1"/>
              <a:t>contenidot</a:t>
            </a:r>
            <a:endParaRPr lang="en-US"/>
          </a:p>
          <a:p>
            <a:pPr lvl="1"/>
            <a:r>
              <a:rPr lang="fr-FR"/>
              <a:t>Segundo </a:t>
            </a:r>
            <a:r>
              <a:rPr lang="fr-FR" err="1"/>
              <a:t>nivel</a:t>
            </a:r>
            <a:endParaRPr lang="fr-FR"/>
          </a:p>
          <a:p>
            <a:pPr lvl="2"/>
            <a:r>
              <a:rPr lang="fr-FR"/>
              <a:t>Tercer </a:t>
            </a:r>
            <a:r>
              <a:rPr lang="fr-FR" err="1"/>
              <a:t>nivel</a:t>
            </a:r>
            <a:endParaRPr lang="fr-FR"/>
          </a:p>
          <a:p>
            <a:pPr lvl="3"/>
            <a:r>
              <a:rPr lang="fr-FR" err="1"/>
              <a:t>Cuarto</a:t>
            </a:r>
            <a:r>
              <a:rPr lang="fr-FR"/>
              <a:t> Nivel</a:t>
            </a:r>
          </a:p>
          <a:p>
            <a:pPr lvl="4"/>
            <a:r>
              <a:rPr lang="fr-FR"/>
              <a:t>Quinto </a:t>
            </a:r>
            <a:r>
              <a:rPr lang="fr-FR" err="1"/>
              <a:t>nivel</a:t>
            </a:r>
            <a:endParaRPr lang="en-US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141" y="453957"/>
            <a:ext cx="8085170" cy="36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     This is a slide title</a:t>
            </a: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72C166AD-AC69-46A9-B638-B13D8D6678F5}"/>
              </a:ext>
            </a:extLst>
          </p:cNvPr>
          <p:cNvGrpSpPr/>
          <p:nvPr userDrawn="1"/>
        </p:nvGrpSpPr>
        <p:grpSpPr>
          <a:xfrm>
            <a:off x="8155272" y="4314800"/>
            <a:ext cx="838187" cy="924719"/>
            <a:chOff x="8155272" y="4314800"/>
            <a:chExt cx="838187" cy="924719"/>
          </a:xfrm>
        </p:grpSpPr>
        <p:pic>
          <p:nvPicPr>
            <p:cNvPr id="17" name="Graphique 121">
              <a:extLst>
                <a:ext uri="{FF2B5EF4-FFF2-40B4-BE49-F238E27FC236}">
                  <a16:creationId xmlns:a16="http://schemas.microsoft.com/office/drawing/2014/main" id="{45172C0D-12E2-4170-BBA5-53AEFD827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55571" y="4314800"/>
              <a:ext cx="837888" cy="919390"/>
            </a:xfrm>
            <a:prstGeom prst="rect">
              <a:avLst/>
            </a:prstGeom>
          </p:spPr>
        </p:pic>
        <p:pic>
          <p:nvPicPr>
            <p:cNvPr id="18" name="Graphique 127">
              <a:extLst>
                <a:ext uri="{FF2B5EF4-FFF2-40B4-BE49-F238E27FC236}">
                  <a16:creationId xmlns:a16="http://schemas.microsoft.com/office/drawing/2014/main" id="{907B32B2-61F6-480A-909F-D41D8E873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55272" y="4320130"/>
              <a:ext cx="837888" cy="919389"/>
            </a:xfrm>
            <a:prstGeom prst="rect">
              <a:avLst/>
            </a:prstGeom>
          </p:spPr>
        </p:pic>
        <p:pic>
          <p:nvPicPr>
            <p:cNvPr id="19" name="Graphique 134">
              <a:extLst>
                <a:ext uri="{FF2B5EF4-FFF2-40B4-BE49-F238E27FC236}">
                  <a16:creationId xmlns:a16="http://schemas.microsoft.com/office/drawing/2014/main" id="{C0BAD42A-73B2-4900-B1F4-D5A75B36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62241" y="4762920"/>
              <a:ext cx="222139" cy="237533"/>
            </a:xfrm>
            <a:prstGeom prst="rect">
              <a:avLst/>
            </a:prstGeom>
          </p:spPr>
        </p:pic>
        <p:pic>
          <p:nvPicPr>
            <p:cNvPr id="20" name="Graphique 135">
              <a:extLst>
                <a:ext uri="{FF2B5EF4-FFF2-40B4-BE49-F238E27FC236}">
                  <a16:creationId xmlns:a16="http://schemas.microsoft.com/office/drawing/2014/main" id="{287BF42E-8A36-41B0-9BA7-1ACFF5FFBC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467799" y="4526482"/>
              <a:ext cx="216988" cy="221210"/>
            </a:xfrm>
            <a:prstGeom prst="rect">
              <a:avLst/>
            </a:prstGeom>
          </p:spPr>
        </p:pic>
      </p:grpSp>
      <p:pic>
        <p:nvPicPr>
          <p:cNvPr id="16" name="Graphique 130">
            <a:extLst>
              <a:ext uri="{FF2B5EF4-FFF2-40B4-BE49-F238E27FC236}">
                <a16:creationId xmlns:a16="http://schemas.microsoft.com/office/drawing/2014/main" id="{8451D99B-5073-4529-88FA-5941314D526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8660783">
            <a:off x="8136849" y="4323333"/>
            <a:ext cx="857682" cy="89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25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41" y="924373"/>
            <a:ext cx="8085170" cy="385278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err="1"/>
              <a:t>Listado</a:t>
            </a:r>
            <a:r>
              <a:rPr lang="en-US"/>
              <a:t> de items</a:t>
            </a:r>
          </a:p>
          <a:p>
            <a:pPr lvl="0"/>
            <a:r>
              <a:rPr lang="en-US"/>
              <a:t>Algo de </a:t>
            </a:r>
            <a:r>
              <a:rPr lang="en-US" err="1"/>
              <a:t>texto</a:t>
            </a:r>
            <a:endParaRPr lang="en-US"/>
          </a:p>
          <a:p>
            <a:pPr lvl="0"/>
            <a:r>
              <a:rPr lang="en-US" err="1"/>
              <a:t>Recuerda</a:t>
            </a:r>
            <a:r>
              <a:rPr lang="en-US"/>
              <a:t> no </a:t>
            </a:r>
            <a:r>
              <a:rPr lang="en-US" err="1"/>
              <a:t>sobrecargar</a:t>
            </a:r>
            <a:r>
              <a:rPr lang="en-US"/>
              <a:t> las </a:t>
            </a:r>
            <a:r>
              <a:rPr lang="en-US" err="1"/>
              <a:t>diapositivas</a:t>
            </a:r>
            <a:r>
              <a:rPr lang="en-US"/>
              <a:t> con </a:t>
            </a:r>
            <a:r>
              <a:rPr lang="en-US" err="1"/>
              <a:t>contenidot</a:t>
            </a:r>
            <a:endParaRPr lang="en-US"/>
          </a:p>
          <a:p>
            <a:pPr lvl="1"/>
            <a:r>
              <a:rPr lang="fr-FR"/>
              <a:t>Segundo </a:t>
            </a:r>
            <a:r>
              <a:rPr lang="fr-FR" err="1"/>
              <a:t>nivel</a:t>
            </a:r>
            <a:endParaRPr lang="fr-FR"/>
          </a:p>
          <a:p>
            <a:pPr lvl="2"/>
            <a:r>
              <a:rPr lang="fr-FR"/>
              <a:t>Tercer </a:t>
            </a:r>
            <a:r>
              <a:rPr lang="fr-FR" err="1"/>
              <a:t>nivel</a:t>
            </a:r>
            <a:endParaRPr lang="fr-FR"/>
          </a:p>
          <a:p>
            <a:pPr lvl="3"/>
            <a:r>
              <a:rPr lang="fr-FR" err="1"/>
              <a:t>Cuarto</a:t>
            </a:r>
            <a:r>
              <a:rPr lang="fr-FR"/>
              <a:t> Nivel</a:t>
            </a:r>
          </a:p>
          <a:p>
            <a:pPr lvl="4"/>
            <a:r>
              <a:rPr lang="fr-FR"/>
              <a:t>Quinto </a:t>
            </a:r>
            <a:r>
              <a:rPr lang="fr-FR" err="1"/>
              <a:t>nivel</a:t>
            </a:r>
            <a:endParaRPr lang="en-US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141" y="453957"/>
            <a:ext cx="8085170" cy="36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     This is a slide title</a:t>
            </a: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  <p:pic>
        <p:nvPicPr>
          <p:cNvPr id="18" name="Graphique 128">
            <a:extLst>
              <a:ext uri="{FF2B5EF4-FFF2-40B4-BE49-F238E27FC236}">
                <a16:creationId xmlns:a16="http://schemas.microsoft.com/office/drawing/2014/main" id="{FF4DBFA4-5132-428A-B86A-888080A21C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8556254">
            <a:off x="8157675" y="4322410"/>
            <a:ext cx="851606" cy="914802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BA49551B-1CEC-4023-91D4-6E6D6FBDF91A}"/>
              </a:ext>
            </a:extLst>
          </p:cNvPr>
          <p:cNvGrpSpPr/>
          <p:nvPr userDrawn="1"/>
        </p:nvGrpSpPr>
        <p:grpSpPr>
          <a:xfrm>
            <a:off x="8157979" y="4317107"/>
            <a:ext cx="851606" cy="914802"/>
            <a:chOff x="8157979" y="4317107"/>
            <a:chExt cx="851606" cy="914802"/>
          </a:xfrm>
        </p:grpSpPr>
        <p:pic>
          <p:nvPicPr>
            <p:cNvPr id="17" name="Graphique 122">
              <a:extLst>
                <a:ext uri="{FF2B5EF4-FFF2-40B4-BE49-F238E27FC236}">
                  <a16:creationId xmlns:a16="http://schemas.microsoft.com/office/drawing/2014/main" id="{8205A560-577C-4100-B0DE-456FD11F4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157979" y="4317107"/>
              <a:ext cx="851606" cy="914802"/>
            </a:xfrm>
            <a:prstGeom prst="rect">
              <a:avLst/>
            </a:prstGeom>
          </p:spPr>
        </p:pic>
        <p:pic>
          <p:nvPicPr>
            <p:cNvPr id="19" name="Graphique 133">
              <a:extLst>
                <a:ext uri="{FF2B5EF4-FFF2-40B4-BE49-F238E27FC236}">
                  <a16:creationId xmlns:a16="http://schemas.microsoft.com/office/drawing/2014/main" id="{ABFF4352-2ECC-4144-AAFA-018A0EB3E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408523" y="4583534"/>
              <a:ext cx="353960" cy="370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661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41" y="924373"/>
            <a:ext cx="8085170" cy="385278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err="1"/>
              <a:t>Listado</a:t>
            </a:r>
            <a:r>
              <a:rPr lang="en-US"/>
              <a:t> de items</a:t>
            </a:r>
          </a:p>
          <a:p>
            <a:pPr lvl="0"/>
            <a:r>
              <a:rPr lang="en-US"/>
              <a:t>Algo de </a:t>
            </a:r>
            <a:r>
              <a:rPr lang="en-US" err="1"/>
              <a:t>texto</a:t>
            </a:r>
            <a:endParaRPr lang="en-US"/>
          </a:p>
          <a:p>
            <a:pPr lvl="0"/>
            <a:r>
              <a:rPr lang="en-US" err="1"/>
              <a:t>Recuerda</a:t>
            </a:r>
            <a:r>
              <a:rPr lang="en-US"/>
              <a:t> no </a:t>
            </a:r>
            <a:r>
              <a:rPr lang="en-US" err="1"/>
              <a:t>sobrecargar</a:t>
            </a:r>
            <a:r>
              <a:rPr lang="en-US"/>
              <a:t> las </a:t>
            </a:r>
            <a:r>
              <a:rPr lang="en-US" err="1"/>
              <a:t>diapositivas</a:t>
            </a:r>
            <a:r>
              <a:rPr lang="en-US"/>
              <a:t> con </a:t>
            </a:r>
            <a:r>
              <a:rPr lang="en-US" err="1"/>
              <a:t>contenidot</a:t>
            </a:r>
            <a:endParaRPr lang="en-US"/>
          </a:p>
          <a:p>
            <a:pPr lvl="1"/>
            <a:r>
              <a:rPr lang="fr-FR"/>
              <a:t>Segundo </a:t>
            </a:r>
            <a:r>
              <a:rPr lang="fr-FR" err="1"/>
              <a:t>nivel</a:t>
            </a:r>
            <a:endParaRPr lang="fr-FR"/>
          </a:p>
          <a:p>
            <a:pPr lvl="2"/>
            <a:r>
              <a:rPr lang="fr-FR"/>
              <a:t>Tercer </a:t>
            </a:r>
            <a:r>
              <a:rPr lang="fr-FR" err="1"/>
              <a:t>nivel</a:t>
            </a:r>
            <a:endParaRPr lang="fr-FR"/>
          </a:p>
          <a:p>
            <a:pPr lvl="3"/>
            <a:r>
              <a:rPr lang="fr-FR" err="1"/>
              <a:t>Cuarto</a:t>
            </a:r>
            <a:r>
              <a:rPr lang="fr-FR"/>
              <a:t> Nivel</a:t>
            </a:r>
          </a:p>
          <a:p>
            <a:pPr lvl="4"/>
            <a:r>
              <a:rPr lang="fr-FR"/>
              <a:t>Quinto </a:t>
            </a:r>
            <a:r>
              <a:rPr lang="fr-FR" err="1"/>
              <a:t>nivel</a:t>
            </a:r>
            <a:endParaRPr lang="en-US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141" y="453957"/>
            <a:ext cx="8085170" cy="36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     This is a slide title</a:t>
            </a: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02269016-5F68-4E95-B010-21EC0BF05E83}"/>
              </a:ext>
            </a:extLst>
          </p:cNvPr>
          <p:cNvGrpSpPr/>
          <p:nvPr userDrawn="1"/>
        </p:nvGrpSpPr>
        <p:grpSpPr>
          <a:xfrm>
            <a:off x="8162365" y="4338854"/>
            <a:ext cx="853752" cy="871881"/>
            <a:chOff x="8162365" y="4338854"/>
            <a:chExt cx="853752" cy="871881"/>
          </a:xfrm>
        </p:grpSpPr>
        <p:pic>
          <p:nvPicPr>
            <p:cNvPr id="17" name="Graphique 120">
              <a:extLst>
                <a:ext uri="{FF2B5EF4-FFF2-40B4-BE49-F238E27FC236}">
                  <a16:creationId xmlns:a16="http://schemas.microsoft.com/office/drawing/2014/main" id="{F4C950F5-D658-4875-9E31-9CF392796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162365" y="4338854"/>
              <a:ext cx="853752" cy="871881"/>
            </a:xfrm>
            <a:prstGeom prst="rect">
              <a:avLst/>
            </a:prstGeom>
          </p:spPr>
        </p:pic>
        <p:pic>
          <p:nvPicPr>
            <p:cNvPr id="19" name="Graphique 131">
              <a:extLst>
                <a:ext uri="{FF2B5EF4-FFF2-40B4-BE49-F238E27FC236}">
                  <a16:creationId xmlns:a16="http://schemas.microsoft.com/office/drawing/2014/main" id="{E8C8F822-7D32-4211-82DF-321579AE7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414416" y="4577712"/>
              <a:ext cx="377182" cy="375372"/>
            </a:xfrm>
            <a:prstGeom prst="rect">
              <a:avLst/>
            </a:prstGeom>
          </p:spPr>
        </p:pic>
        <p:sp>
          <p:nvSpPr>
            <p:cNvPr id="2" name="Forma libre: forma 1">
              <a:extLst>
                <a:ext uri="{FF2B5EF4-FFF2-40B4-BE49-F238E27FC236}">
                  <a16:creationId xmlns:a16="http://schemas.microsoft.com/office/drawing/2014/main" id="{D6C27745-C1B7-4115-AFBA-845A777DD157}"/>
                </a:ext>
              </a:extLst>
            </p:cNvPr>
            <p:cNvSpPr/>
            <p:nvPr/>
          </p:nvSpPr>
          <p:spPr>
            <a:xfrm rot="4318341">
              <a:off x="8112086" y="4821155"/>
              <a:ext cx="401327" cy="91390"/>
            </a:xfrm>
            <a:custGeom>
              <a:avLst/>
              <a:gdLst>
                <a:gd name="connsiteX0" fmla="*/ 483471 w 506737"/>
                <a:gd name="connsiteY0" fmla="*/ 0 h 115950"/>
                <a:gd name="connsiteX1" fmla="*/ 23186 w 506737"/>
                <a:gd name="connsiteY1" fmla="*/ 0 h 115950"/>
                <a:gd name="connsiteX2" fmla="*/ 23186 w 506737"/>
                <a:gd name="connsiteY2" fmla="*/ 0 h 115950"/>
                <a:gd name="connsiteX3" fmla="*/ 0 w 506737"/>
                <a:gd name="connsiteY3" fmla="*/ 31949 h 115950"/>
                <a:gd name="connsiteX4" fmla="*/ 506738 w 506737"/>
                <a:gd name="connsiteY4" fmla="*/ 31949 h 115950"/>
                <a:gd name="connsiteX5" fmla="*/ 483552 w 506737"/>
                <a:gd name="connsiteY5" fmla="*/ 0 h 1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6737" h="115950">
                  <a:moveTo>
                    <a:pt x="483471" y="0"/>
                  </a:moveTo>
                  <a:cubicBezTo>
                    <a:pt x="343511" y="101737"/>
                    <a:pt x="163162" y="101737"/>
                    <a:pt x="23186" y="0"/>
                  </a:cubicBezTo>
                  <a:lnTo>
                    <a:pt x="23186" y="0"/>
                  </a:lnTo>
                  <a:lnTo>
                    <a:pt x="0" y="31949"/>
                  </a:lnTo>
                  <a:cubicBezTo>
                    <a:pt x="154090" y="143951"/>
                    <a:pt x="352665" y="143951"/>
                    <a:pt x="506738" y="31949"/>
                  </a:cubicBezTo>
                  <a:lnTo>
                    <a:pt x="483552" y="0"/>
                  </a:lnTo>
                  <a:close/>
                </a:path>
              </a:pathLst>
            </a:custGeom>
            <a:solidFill>
              <a:srgbClr val="00B1EB"/>
            </a:solidFill>
            <a:ln w="1623" cap="flat">
              <a:solidFill>
                <a:srgbClr val="00B1E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396756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41" y="924373"/>
            <a:ext cx="8085170" cy="385278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err="1"/>
              <a:t>Listado</a:t>
            </a:r>
            <a:r>
              <a:rPr lang="en-US"/>
              <a:t> de items</a:t>
            </a:r>
          </a:p>
          <a:p>
            <a:pPr lvl="0"/>
            <a:r>
              <a:rPr lang="en-US"/>
              <a:t>Algo de </a:t>
            </a:r>
            <a:r>
              <a:rPr lang="en-US" err="1"/>
              <a:t>texto</a:t>
            </a:r>
            <a:endParaRPr lang="en-US"/>
          </a:p>
          <a:p>
            <a:pPr lvl="0"/>
            <a:r>
              <a:rPr lang="en-US" err="1"/>
              <a:t>Recuerda</a:t>
            </a:r>
            <a:r>
              <a:rPr lang="en-US"/>
              <a:t> no </a:t>
            </a:r>
            <a:r>
              <a:rPr lang="en-US" err="1"/>
              <a:t>sobrecargar</a:t>
            </a:r>
            <a:r>
              <a:rPr lang="en-US"/>
              <a:t> las </a:t>
            </a:r>
            <a:r>
              <a:rPr lang="en-US" err="1"/>
              <a:t>diapositivas</a:t>
            </a:r>
            <a:r>
              <a:rPr lang="en-US"/>
              <a:t> con </a:t>
            </a:r>
            <a:r>
              <a:rPr lang="en-US" err="1"/>
              <a:t>contenidot</a:t>
            </a:r>
            <a:endParaRPr lang="en-US"/>
          </a:p>
          <a:p>
            <a:pPr lvl="1"/>
            <a:r>
              <a:rPr lang="fr-FR"/>
              <a:t>Segundo </a:t>
            </a:r>
            <a:r>
              <a:rPr lang="fr-FR" err="1"/>
              <a:t>nivel</a:t>
            </a:r>
            <a:endParaRPr lang="fr-FR"/>
          </a:p>
          <a:p>
            <a:pPr lvl="2"/>
            <a:r>
              <a:rPr lang="fr-FR"/>
              <a:t>Tercer </a:t>
            </a:r>
            <a:r>
              <a:rPr lang="fr-FR" err="1"/>
              <a:t>nivel</a:t>
            </a:r>
            <a:endParaRPr lang="fr-FR"/>
          </a:p>
          <a:p>
            <a:pPr lvl="3"/>
            <a:r>
              <a:rPr lang="fr-FR" err="1"/>
              <a:t>Cuarto</a:t>
            </a:r>
            <a:r>
              <a:rPr lang="fr-FR"/>
              <a:t> Nivel</a:t>
            </a:r>
          </a:p>
          <a:p>
            <a:pPr lvl="4"/>
            <a:r>
              <a:rPr lang="fr-FR"/>
              <a:t>Quinto </a:t>
            </a:r>
            <a:r>
              <a:rPr lang="fr-FR" err="1"/>
              <a:t>nivel</a:t>
            </a:r>
            <a:endParaRPr lang="en-US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141" y="453957"/>
            <a:ext cx="8085170" cy="36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     This is a slide title</a:t>
            </a: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  <p:pic>
        <p:nvPicPr>
          <p:cNvPr id="17" name="Graphique 123">
            <a:extLst>
              <a:ext uri="{FF2B5EF4-FFF2-40B4-BE49-F238E27FC236}">
                <a16:creationId xmlns:a16="http://schemas.microsoft.com/office/drawing/2014/main" id="{34FAE2E6-0FA4-4628-9ECF-E71D652B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7292" y="4322995"/>
            <a:ext cx="892356" cy="903095"/>
          </a:xfrm>
          <a:prstGeom prst="rect">
            <a:avLst/>
          </a:prstGeom>
        </p:spPr>
      </p:pic>
      <p:pic>
        <p:nvPicPr>
          <p:cNvPr id="18" name="Graphique 129">
            <a:extLst>
              <a:ext uri="{FF2B5EF4-FFF2-40B4-BE49-F238E27FC236}">
                <a16:creationId xmlns:a16="http://schemas.microsoft.com/office/drawing/2014/main" id="{F40D1AB9-9B75-4E08-9A8A-B42AF75E9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6973" y="4328231"/>
            <a:ext cx="892356" cy="903094"/>
          </a:xfrm>
          <a:prstGeom prst="rect">
            <a:avLst/>
          </a:prstGeom>
        </p:spPr>
      </p:pic>
      <p:pic>
        <p:nvPicPr>
          <p:cNvPr id="19" name="Graphique 136">
            <a:extLst>
              <a:ext uri="{FF2B5EF4-FFF2-40B4-BE49-F238E27FC236}">
                <a16:creationId xmlns:a16="http://schemas.microsoft.com/office/drawing/2014/main" id="{24557184-0108-44C9-87BA-A726D5E6B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57472" y="4575140"/>
            <a:ext cx="231998" cy="228805"/>
          </a:xfrm>
          <a:prstGeom prst="rect">
            <a:avLst/>
          </a:prstGeom>
        </p:spPr>
      </p:pic>
      <p:pic>
        <p:nvPicPr>
          <p:cNvPr id="16" name="Graphique 131">
            <a:extLst>
              <a:ext uri="{FF2B5EF4-FFF2-40B4-BE49-F238E27FC236}">
                <a16:creationId xmlns:a16="http://schemas.microsoft.com/office/drawing/2014/main" id="{E71E9ABA-AD84-499A-8005-9229CEA88FC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65521" y="4800792"/>
            <a:ext cx="215259" cy="214225"/>
          </a:xfrm>
          <a:prstGeom prst="rect">
            <a:avLst/>
          </a:prstGeom>
        </p:spPr>
      </p:pic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8A35B00B-FC33-478D-9865-DE5F4879E4C2}"/>
              </a:ext>
            </a:extLst>
          </p:cNvPr>
          <p:cNvSpPr/>
          <p:nvPr/>
        </p:nvSpPr>
        <p:spPr>
          <a:xfrm rot="4318341">
            <a:off x="8075944" y="4822329"/>
            <a:ext cx="401327" cy="91390"/>
          </a:xfrm>
          <a:custGeom>
            <a:avLst/>
            <a:gdLst>
              <a:gd name="connsiteX0" fmla="*/ 483471 w 506737"/>
              <a:gd name="connsiteY0" fmla="*/ 0 h 115950"/>
              <a:gd name="connsiteX1" fmla="*/ 23186 w 506737"/>
              <a:gd name="connsiteY1" fmla="*/ 0 h 115950"/>
              <a:gd name="connsiteX2" fmla="*/ 23186 w 506737"/>
              <a:gd name="connsiteY2" fmla="*/ 0 h 115950"/>
              <a:gd name="connsiteX3" fmla="*/ 0 w 506737"/>
              <a:gd name="connsiteY3" fmla="*/ 31949 h 115950"/>
              <a:gd name="connsiteX4" fmla="*/ 506738 w 506737"/>
              <a:gd name="connsiteY4" fmla="*/ 31949 h 115950"/>
              <a:gd name="connsiteX5" fmla="*/ 483552 w 506737"/>
              <a:gd name="connsiteY5" fmla="*/ 0 h 11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737" h="115950">
                <a:moveTo>
                  <a:pt x="483471" y="0"/>
                </a:moveTo>
                <a:cubicBezTo>
                  <a:pt x="343511" y="101737"/>
                  <a:pt x="163162" y="101737"/>
                  <a:pt x="23186" y="0"/>
                </a:cubicBezTo>
                <a:lnTo>
                  <a:pt x="23186" y="0"/>
                </a:lnTo>
                <a:lnTo>
                  <a:pt x="0" y="31949"/>
                </a:lnTo>
                <a:cubicBezTo>
                  <a:pt x="154090" y="143951"/>
                  <a:pt x="352665" y="143951"/>
                  <a:pt x="506738" y="31949"/>
                </a:cubicBezTo>
                <a:lnTo>
                  <a:pt x="483552" y="0"/>
                </a:lnTo>
                <a:close/>
              </a:path>
            </a:pathLst>
          </a:custGeom>
          <a:solidFill>
            <a:srgbClr val="00B1EB"/>
          </a:solidFill>
          <a:ln w="1623" cap="flat">
            <a:solidFill>
              <a:srgbClr val="00B1EB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7649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D83E587-69BD-43FC-9431-849F2EFEF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0693" y="136542"/>
            <a:ext cx="5327099" cy="21665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00" cap="all" baseline="0">
                <a:solidFill>
                  <a:schemeClr val="tx2"/>
                </a:solidFill>
                <a:latin typeface="Vinci Sans Medium" panose="02000000000000000000" pitchFamily="2" charset="0"/>
              </a:defRPr>
            </a:lvl1pPr>
          </a:lstStyle>
          <a:p>
            <a:pPr lvl="0"/>
            <a:r>
              <a:rPr lang="fr-FR"/>
              <a:t>TITLE OF THE CHAPTER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E506BD-2186-4A55-B31B-074672D2A251}"/>
              </a:ext>
            </a:extLst>
          </p:cNvPr>
          <p:cNvCxnSpPr>
            <a:cxnSpLocks/>
          </p:cNvCxnSpPr>
          <p:nvPr userDrawn="1"/>
        </p:nvCxnSpPr>
        <p:spPr>
          <a:xfrm>
            <a:off x="488141" y="170618"/>
            <a:ext cx="0" cy="1519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8D390456-3C41-4580-A7A5-7950AEE299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8141" y="924373"/>
            <a:ext cx="8085170" cy="3852787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600"/>
              </a:spcBef>
              <a:buFontTx/>
              <a:buBlip>
                <a:blip r:embed="rId2"/>
              </a:buBlip>
              <a:defRPr sz="1500">
                <a:solidFill>
                  <a:schemeClr val="tx1"/>
                </a:solidFill>
                <a:latin typeface="Vinci Sans" panose="02000000000000000000" pitchFamily="50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Vinci Sans" panose="02000000000000000000" pitchFamily="50" charset="0"/>
              </a:defRPr>
            </a:lvl2pPr>
            <a:lvl3pPr>
              <a:defRPr sz="1300">
                <a:solidFill>
                  <a:schemeClr val="tx1"/>
                </a:solidFill>
                <a:latin typeface="Vinci Sans" panose="02000000000000000000" pitchFamily="50" charset="0"/>
              </a:defRPr>
            </a:lvl3pPr>
            <a:lvl4pPr>
              <a:defRPr sz="1200">
                <a:solidFill>
                  <a:schemeClr val="tx1"/>
                </a:solidFill>
                <a:latin typeface="Vinci Sans" panose="02000000000000000000" pitchFamily="50" charset="0"/>
              </a:defRPr>
            </a:lvl4pPr>
            <a:lvl5pPr>
              <a:defRPr sz="1100">
                <a:solidFill>
                  <a:schemeClr val="tx1"/>
                </a:solidFill>
                <a:latin typeface="Vinci Sans" panose="02000000000000000000" pitchFamily="50" charset="0"/>
              </a:defRPr>
            </a:lvl5pPr>
          </a:lstStyle>
          <a:p>
            <a:pPr lvl="0"/>
            <a:r>
              <a:rPr lang="en-US" err="1"/>
              <a:t>Listado</a:t>
            </a:r>
            <a:r>
              <a:rPr lang="en-US"/>
              <a:t> de items</a:t>
            </a:r>
          </a:p>
          <a:p>
            <a:pPr lvl="0"/>
            <a:r>
              <a:rPr lang="en-US"/>
              <a:t>Algo de </a:t>
            </a:r>
            <a:r>
              <a:rPr lang="en-US" err="1"/>
              <a:t>texto</a:t>
            </a:r>
            <a:endParaRPr lang="en-US"/>
          </a:p>
          <a:p>
            <a:pPr lvl="0"/>
            <a:r>
              <a:rPr lang="en-US" err="1"/>
              <a:t>Recuerda</a:t>
            </a:r>
            <a:r>
              <a:rPr lang="en-US"/>
              <a:t> no </a:t>
            </a:r>
            <a:r>
              <a:rPr lang="en-US" err="1"/>
              <a:t>sobrecargar</a:t>
            </a:r>
            <a:r>
              <a:rPr lang="en-US"/>
              <a:t> las </a:t>
            </a:r>
            <a:r>
              <a:rPr lang="en-US" err="1"/>
              <a:t>diapositivas</a:t>
            </a:r>
            <a:r>
              <a:rPr lang="en-US"/>
              <a:t> con </a:t>
            </a:r>
            <a:r>
              <a:rPr lang="en-US" err="1"/>
              <a:t>contenidot</a:t>
            </a:r>
            <a:endParaRPr lang="en-US"/>
          </a:p>
          <a:p>
            <a:pPr lvl="1"/>
            <a:r>
              <a:rPr lang="fr-FR"/>
              <a:t>Segundo </a:t>
            </a:r>
            <a:r>
              <a:rPr lang="fr-FR" err="1"/>
              <a:t>nivel</a:t>
            </a:r>
            <a:endParaRPr lang="fr-FR"/>
          </a:p>
          <a:p>
            <a:pPr lvl="2"/>
            <a:r>
              <a:rPr lang="fr-FR"/>
              <a:t>Tercer </a:t>
            </a:r>
            <a:r>
              <a:rPr lang="fr-FR" err="1"/>
              <a:t>nivel</a:t>
            </a:r>
            <a:endParaRPr lang="fr-FR"/>
          </a:p>
          <a:p>
            <a:pPr lvl="3"/>
            <a:r>
              <a:rPr lang="fr-FR" err="1"/>
              <a:t>Cuarto</a:t>
            </a:r>
            <a:r>
              <a:rPr lang="fr-FR"/>
              <a:t> Nivel</a:t>
            </a:r>
          </a:p>
          <a:p>
            <a:pPr lvl="4"/>
            <a:r>
              <a:rPr lang="fr-FR"/>
              <a:t>Quinto </a:t>
            </a:r>
            <a:r>
              <a:rPr lang="fr-FR" err="1"/>
              <a:t>nivel</a:t>
            </a:r>
            <a:endParaRPr lang="en-US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51B71AEF-5588-9A4F-AA36-84B3591513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7727" y="143047"/>
            <a:ext cx="975732" cy="252750"/>
          </a:xfrm>
          <a:prstGeom prst="rect">
            <a:avLst/>
          </a:prstGeom>
        </p:spPr>
      </p:pic>
      <p:sp>
        <p:nvSpPr>
          <p:cNvPr id="15" name="Espace réservé du texte 23">
            <a:extLst>
              <a:ext uri="{FF2B5EF4-FFF2-40B4-BE49-F238E27FC236}">
                <a16:creationId xmlns:a16="http://schemas.microsoft.com/office/drawing/2014/main" id="{F3E0E18D-DB9E-422D-843F-1155469FCA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141" y="453957"/>
            <a:ext cx="8085170" cy="36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="1">
                <a:solidFill>
                  <a:schemeClr val="tx2"/>
                </a:solidFill>
                <a:latin typeface="Vinci Sans "/>
              </a:defRPr>
            </a:lvl1pPr>
          </a:lstStyle>
          <a:p>
            <a:pPr lvl="0"/>
            <a:r>
              <a:rPr lang="en-US"/>
              <a:t>     This is a slide title</a:t>
            </a:r>
          </a:p>
        </p:txBody>
      </p:sp>
      <p:pic>
        <p:nvPicPr>
          <p:cNvPr id="8" name="object 11">
            <a:extLst>
              <a:ext uri="{FF2B5EF4-FFF2-40B4-BE49-F238E27FC236}">
                <a16:creationId xmlns:a16="http://schemas.microsoft.com/office/drawing/2014/main" id="{03E07FF7-B094-41CD-BC86-5585CD73BBF0}"/>
              </a:ext>
            </a:extLst>
          </p:cNvPr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50541" cy="5143500"/>
          </a:xfrm>
          <a:prstGeom prst="rect">
            <a:avLst/>
          </a:prstGeom>
        </p:spPr>
      </p:pic>
      <p:pic>
        <p:nvPicPr>
          <p:cNvPr id="17" name="Graphique 123">
            <a:extLst>
              <a:ext uri="{FF2B5EF4-FFF2-40B4-BE49-F238E27FC236}">
                <a16:creationId xmlns:a16="http://schemas.microsoft.com/office/drawing/2014/main" id="{34FAE2E6-0FA4-4628-9ECF-E71D652BE6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27292" y="4322995"/>
            <a:ext cx="892356" cy="903095"/>
          </a:xfrm>
          <a:prstGeom prst="rect">
            <a:avLst/>
          </a:prstGeom>
        </p:spPr>
      </p:pic>
      <p:pic>
        <p:nvPicPr>
          <p:cNvPr id="18" name="Graphique 129">
            <a:extLst>
              <a:ext uri="{FF2B5EF4-FFF2-40B4-BE49-F238E27FC236}">
                <a16:creationId xmlns:a16="http://schemas.microsoft.com/office/drawing/2014/main" id="{F40D1AB9-9B75-4E08-9A8A-B42AF75E9B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26973" y="4328231"/>
            <a:ext cx="892356" cy="903094"/>
          </a:xfrm>
          <a:prstGeom prst="rect">
            <a:avLst/>
          </a:prstGeom>
        </p:spPr>
      </p:pic>
      <p:pic>
        <p:nvPicPr>
          <p:cNvPr id="19" name="Graphique 136">
            <a:extLst>
              <a:ext uri="{FF2B5EF4-FFF2-40B4-BE49-F238E27FC236}">
                <a16:creationId xmlns:a16="http://schemas.microsoft.com/office/drawing/2014/main" id="{24557184-0108-44C9-87BA-A726D5E6B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79434" y="4590801"/>
            <a:ext cx="394237" cy="38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9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85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952" r:id="rId2"/>
    <p:sldLayoutId id="2147483968" r:id="rId3"/>
    <p:sldLayoutId id="2147483969" r:id="rId4"/>
    <p:sldLayoutId id="2147483975" r:id="rId5"/>
    <p:sldLayoutId id="2147483972" r:id="rId6"/>
    <p:sldLayoutId id="2147483970" r:id="rId7"/>
    <p:sldLayoutId id="2147483971" r:id="rId8"/>
    <p:sldLayoutId id="2147483974" r:id="rId9"/>
    <p:sldLayoutId id="2147483973" r:id="rId10"/>
    <p:sldLayoutId id="2147483967" r:id="rId11"/>
    <p:sldLayoutId id="2147483977" r:id="rId12"/>
    <p:sldLayoutId id="2147483954" r:id="rId13"/>
    <p:sldLayoutId id="2147483955" r:id="rId14"/>
    <p:sldLayoutId id="2147483976" r:id="rId15"/>
    <p:sldLayoutId id="2147483813" r:id="rId16"/>
    <p:sldLayoutId id="2147483849" r:id="rId17"/>
    <p:sldLayoutId id="2147483938" r:id="rId18"/>
    <p:sldLayoutId id="2147484002" r:id="rId19"/>
    <p:sldLayoutId id="2147484003" r:id="rId20"/>
    <p:sldLayoutId id="2147484004" r:id="rId21"/>
    <p:sldLayoutId id="2147484010" r:id="rId22"/>
    <p:sldLayoutId id="2147484013" r:id="rId23"/>
    <p:sldLayoutId id="2147484014" r:id="rId2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5.JP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6.jpg"/><Relationship Id="rId9" Type="http://schemas.openxmlformats.org/officeDocument/2006/relationships/image" Target="../media/image16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emf"/><Relationship Id="rId13" Type="http://schemas.openxmlformats.org/officeDocument/2006/relationships/image" Target="../media/image174.png"/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svg"/><Relationship Id="rId15" Type="http://schemas.openxmlformats.org/officeDocument/2006/relationships/image" Target="../media/image17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Relationship Id="rId14" Type="http://schemas.openxmlformats.org/officeDocument/2006/relationships/image" Target="../media/image17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3" Type="http://schemas.openxmlformats.org/officeDocument/2006/relationships/image" Target="../media/image185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92.png"/><Relationship Id="rId5" Type="http://schemas.openxmlformats.org/officeDocument/2006/relationships/image" Target="../media/image187.png"/><Relationship Id="rId10" Type="http://schemas.openxmlformats.org/officeDocument/2006/relationships/image" Target="../media/image191.png"/><Relationship Id="rId4" Type="http://schemas.openxmlformats.org/officeDocument/2006/relationships/image" Target="../media/image186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207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4.png"/><Relationship Id="rId4" Type="http://schemas.openxmlformats.org/officeDocument/2006/relationships/image" Target="../media/image2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7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28.png"/><Relationship Id="rId10" Type="http://schemas.openxmlformats.org/officeDocument/2006/relationships/image" Target="../media/image253.gif"/><Relationship Id="rId4" Type="http://schemas.openxmlformats.org/officeDocument/2006/relationships/image" Target="../media/image248.jpeg"/><Relationship Id="rId9" Type="http://schemas.openxmlformats.org/officeDocument/2006/relationships/image" Target="../media/image25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chart" Target="../charts/chart3.xml"/><Relationship Id="rId26" Type="http://schemas.openxmlformats.org/officeDocument/2006/relationships/image" Target="../media/image66.svg"/><Relationship Id="rId39" Type="http://schemas.openxmlformats.org/officeDocument/2006/relationships/image" Target="../media/image77.png"/><Relationship Id="rId21" Type="http://schemas.openxmlformats.org/officeDocument/2006/relationships/image" Target="../media/image20.png"/><Relationship Id="rId34" Type="http://schemas.openxmlformats.org/officeDocument/2006/relationships/image" Target="../media/image72.svg"/><Relationship Id="rId42" Type="http://schemas.openxmlformats.org/officeDocument/2006/relationships/image" Target="../media/image80.svg"/><Relationship Id="rId47" Type="http://schemas.openxmlformats.org/officeDocument/2006/relationships/image" Target="../media/image85.png"/><Relationship Id="rId50" Type="http://schemas.openxmlformats.org/officeDocument/2006/relationships/image" Target="../media/image88.svg"/><Relationship Id="rId55" Type="http://schemas.openxmlformats.org/officeDocument/2006/relationships/image" Target="../media/image93.pn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openxmlformats.org/officeDocument/2006/relationships/chart" Target="../charts/chart2.xml"/><Relationship Id="rId25" Type="http://schemas.openxmlformats.org/officeDocument/2006/relationships/image" Target="../media/image18.png"/><Relationship Id="rId33" Type="http://schemas.openxmlformats.org/officeDocument/2006/relationships/image" Target="../media/image71.png"/><Relationship Id="rId38" Type="http://schemas.openxmlformats.org/officeDocument/2006/relationships/image" Target="../media/image76.svg"/><Relationship Id="rId46" Type="http://schemas.openxmlformats.org/officeDocument/2006/relationships/image" Target="../media/image84.svg"/><Relationship Id="rId59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.xml"/><Relationship Id="rId20" Type="http://schemas.openxmlformats.org/officeDocument/2006/relationships/image" Target="../media/image63.svg"/><Relationship Id="rId29" Type="http://schemas.openxmlformats.org/officeDocument/2006/relationships/image" Target="../media/image10.png"/><Relationship Id="rId41" Type="http://schemas.openxmlformats.org/officeDocument/2006/relationships/image" Target="../media/image79.png"/><Relationship Id="rId54" Type="http://schemas.openxmlformats.org/officeDocument/2006/relationships/image" Target="../media/image9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24" Type="http://schemas.openxmlformats.org/officeDocument/2006/relationships/image" Target="../media/image65.svg"/><Relationship Id="rId32" Type="http://schemas.openxmlformats.org/officeDocument/2006/relationships/image" Target="../media/image70.svg"/><Relationship Id="rId37" Type="http://schemas.openxmlformats.org/officeDocument/2006/relationships/image" Target="../media/image75.png"/><Relationship Id="rId40" Type="http://schemas.openxmlformats.org/officeDocument/2006/relationships/image" Target="../media/image78.svg"/><Relationship Id="rId45" Type="http://schemas.openxmlformats.org/officeDocument/2006/relationships/image" Target="../media/image83.png"/><Relationship Id="rId53" Type="http://schemas.openxmlformats.org/officeDocument/2006/relationships/image" Target="../media/image91.png"/><Relationship Id="rId58" Type="http://schemas.openxmlformats.org/officeDocument/2006/relationships/image" Target="../media/image96.svg"/><Relationship Id="rId5" Type="http://schemas.openxmlformats.org/officeDocument/2006/relationships/image" Target="../media/image52.svg"/><Relationship Id="rId15" Type="http://schemas.openxmlformats.org/officeDocument/2006/relationships/image" Target="../media/image62.svg"/><Relationship Id="rId23" Type="http://schemas.openxmlformats.org/officeDocument/2006/relationships/image" Target="../media/image30.png"/><Relationship Id="rId28" Type="http://schemas.openxmlformats.org/officeDocument/2006/relationships/image" Target="../media/image67.svg"/><Relationship Id="rId36" Type="http://schemas.openxmlformats.org/officeDocument/2006/relationships/image" Target="../media/image74.svg"/><Relationship Id="rId49" Type="http://schemas.openxmlformats.org/officeDocument/2006/relationships/image" Target="../media/image87.png"/><Relationship Id="rId57" Type="http://schemas.openxmlformats.org/officeDocument/2006/relationships/image" Target="../media/image95.png"/><Relationship Id="rId10" Type="http://schemas.openxmlformats.org/officeDocument/2006/relationships/image" Target="../media/image57.png"/><Relationship Id="rId19" Type="http://schemas.openxmlformats.org/officeDocument/2006/relationships/image" Target="../media/image24.png"/><Relationship Id="rId31" Type="http://schemas.openxmlformats.org/officeDocument/2006/relationships/image" Target="../media/image69.png"/><Relationship Id="rId44" Type="http://schemas.openxmlformats.org/officeDocument/2006/relationships/image" Target="../media/image82.svg"/><Relationship Id="rId52" Type="http://schemas.openxmlformats.org/officeDocument/2006/relationships/image" Target="../media/image90.svg"/><Relationship Id="rId60" Type="http://schemas.openxmlformats.org/officeDocument/2006/relationships/image" Target="../media/image9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1.png"/><Relationship Id="rId22" Type="http://schemas.openxmlformats.org/officeDocument/2006/relationships/image" Target="../media/image64.svg"/><Relationship Id="rId27" Type="http://schemas.openxmlformats.org/officeDocument/2006/relationships/image" Target="../media/image14.png"/><Relationship Id="rId30" Type="http://schemas.openxmlformats.org/officeDocument/2006/relationships/image" Target="../media/image68.svg"/><Relationship Id="rId35" Type="http://schemas.openxmlformats.org/officeDocument/2006/relationships/image" Target="../media/image73.png"/><Relationship Id="rId43" Type="http://schemas.openxmlformats.org/officeDocument/2006/relationships/image" Target="../media/image81.png"/><Relationship Id="rId48" Type="http://schemas.openxmlformats.org/officeDocument/2006/relationships/image" Target="../media/image86.svg"/><Relationship Id="rId56" Type="http://schemas.openxmlformats.org/officeDocument/2006/relationships/image" Target="../media/image94.svg"/><Relationship Id="rId8" Type="http://schemas.openxmlformats.org/officeDocument/2006/relationships/image" Target="../media/image55.png"/><Relationship Id="rId51" Type="http://schemas.openxmlformats.org/officeDocument/2006/relationships/image" Target="../media/image89.png"/><Relationship Id="rId3" Type="http://schemas.openxmlformats.org/officeDocument/2006/relationships/image" Target="../media/image5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24.png"/><Relationship Id="rId3" Type="http://schemas.openxmlformats.org/officeDocument/2006/relationships/image" Target="../media/image99.png"/><Relationship Id="rId7" Type="http://schemas.openxmlformats.org/officeDocument/2006/relationships/image" Target="../media/image18.png"/><Relationship Id="rId12" Type="http://schemas.openxmlformats.org/officeDocument/2006/relationships/image" Target="../media/image11.svg"/><Relationship Id="rId2" Type="http://schemas.openxmlformats.org/officeDocument/2006/relationships/image" Target="../media/image98.png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sv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5" Type="http://schemas.openxmlformats.org/officeDocument/2006/relationships/image" Target="../media/image20.png"/><Relationship Id="rId10" Type="http://schemas.openxmlformats.org/officeDocument/2006/relationships/image" Target="../media/image103.svg"/><Relationship Id="rId4" Type="http://schemas.openxmlformats.org/officeDocument/2006/relationships/image" Target="../media/image100.svg"/><Relationship Id="rId9" Type="http://schemas.openxmlformats.org/officeDocument/2006/relationships/image" Target="../media/image14.png"/><Relationship Id="rId14" Type="http://schemas.openxmlformats.org/officeDocument/2006/relationships/image" Target="../media/image10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26" Type="http://schemas.openxmlformats.org/officeDocument/2006/relationships/image" Target="../media/image136.png"/><Relationship Id="rId3" Type="http://schemas.openxmlformats.org/officeDocument/2006/relationships/image" Target="../media/image112.png"/><Relationship Id="rId21" Type="http://schemas.openxmlformats.org/officeDocument/2006/relationships/image" Target="../media/image131.jpeg"/><Relationship Id="rId7" Type="http://schemas.openxmlformats.org/officeDocument/2006/relationships/image" Target="../media/image116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5" Type="http://schemas.openxmlformats.org/officeDocument/2006/relationships/image" Target="../media/image135.png"/><Relationship Id="rId33" Type="http://schemas.openxmlformats.org/officeDocument/2006/relationships/image" Target="../media/image143.png"/><Relationship Id="rId2" Type="http://schemas.openxmlformats.org/officeDocument/2006/relationships/image" Target="../media/image111.png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29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11" Type="http://schemas.openxmlformats.org/officeDocument/2006/relationships/image" Target="../media/image120.png"/><Relationship Id="rId24" Type="http://schemas.openxmlformats.org/officeDocument/2006/relationships/image" Target="../media/image134.jpeg"/><Relationship Id="rId32" Type="http://schemas.openxmlformats.org/officeDocument/2006/relationships/image" Target="../media/image142.png"/><Relationship Id="rId5" Type="http://schemas.openxmlformats.org/officeDocument/2006/relationships/image" Target="../media/image114.png"/><Relationship Id="rId15" Type="http://schemas.openxmlformats.org/officeDocument/2006/relationships/image" Target="../media/image125.png"/><Relationship Id="rId23" Type="http://schemas.openxmlformats.org/officeDocument/2006/relationships/image" Target="../media/image133.jpeg"/><Relationship Id="rId28" Type="http://schemas.openxmlformats.org/officeDocument/2006/relationships/image" Target="../media/image138.png"/><Relationship Id="rId10" Type="http://schemas.openxmlformats.org/officeDocument/2006/relationships/image" Target="../media/image119.png"/><Relationship Id="rId19" Type="http://schemas.openxmlformats.org/officeDocument/2006/relationships/image" Target="../media/image129.png"/><Relationship Id="rId31" Type="http://schemas.openxmlformats.org/officeDocument/2006/relationships/image" Target="../media/image141.png"/><Relationship Id="rId4" Type="http://schemas.openxmlformats.org/officeDocument/2006/relationships/image" Target="../media/image113.png"/><Relationship Id="rId9" Type="http://schemas.openxmlformats.org/officeDocument/2006/relationships/image" Target="../media/image118.gif"/><Relationship Id="rId14" Type="http://schemas.openxmlformats.org/officeDocument/2006/relationships/image" Target="../media/image124.png"/><Relationship Id="rId22" Type="http://schemas.openxmlformats.org/officeDocument/2006/relationships/image" Target="../media/image132.jpeg"/><Relationship Id="rId27" Type="http://schemas.openxmlformats.org/officeDocument/2006/relationships/image" Target="../media/image137.png"/><Relationship Id="rId30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283E61-013D-455E-8536-8E080AEEA8E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05668" y="2715707"/>
            <a:ext cx="3479825" cy="4810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" sz="1800" dirty="0">
                <a:solidFill>
                  <a:schemeClr val="bg1"/>
                </a:solidFill>
              </a:rPr>
              <a:t>David Rodríguez Jerez</a:t>
            </a:r>
            <a:endParaRPr lang="es-ES" sz="1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s-ES" sz="1800" b="1" dirty="0">
                <a:solidFill>
                  <a:schemeClr val="bg1"/>
                </a:solidFill>
              </a:rPr>
              <a:t>Desarrollo de Negocio y Soluciones Estratégicas</a:t>
            </a:r>
          </a:p>
          <a:p>
            <a:pPr marL="0" indent="0">
              <a:buNone/>
            </a:pPr>
            <a:r>
              <a:rPr lang="es-ES" sz="1400" b="1" dirty="0">
                <a:solidFill>
                  <a:schemeClr val="bg1"/>
                </a:solidFill>
              </a:rPr>
              <a:t>David.rodriguezjerez@axians.es</a:t>
            </a:r>
          </a:p>
          <a:p>
            <a:pPr marL="0" indent="0">
              <a:buNone/>
            </a:pPr>
            <a:endParaRPr lang="es-E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DA85012-1116-479D-A272-4D59E6DCB88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084320" y="1163701"/>
            <a:ext cx="4868256" cy="642240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es-ES" b="1" dirty="0">
                <a:solidFill>
                  <a:schemeClr val="bg1"/>
                </a:solidFill>
              </a:rPr>
              <a:t>Mejorando la Eficiencia y Sostenibilidad del Campus con soluciones </a:t>
            </a:r>
            <a:r>
              <a:rPr lang="es-ES" b="1" dirty="0" err="1">
                <a:solidFill>
                  <a:schemeClr val="bg1"/>
                </a:solidFill>
              </a:rPr>
              <a:t>IoT</a:t>
            </a:r>
            <a:r>
              <a:rPr lang="es-ES" b="1" dirty="0">
                <a:solidFill>
                  <a:schemeClr val="bg1"/>
                </a:solidFill>
              </a:rPr>
              <a:t> inalámbricas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8881C20B-E620-42A6-BB83-4BA134D924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6718" y="343688"/>
            <a:ext cx="2012805" cy="317811"/>
          </a:xfrm>
          <a:prstGeom prst="rect">
            <a:avLst/>
          </a:prstGeo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B2D57F48-36A0-40BE-9348-2DC87FECC3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581" y="4587497"/>
            <a:ext cx="1106426" cy="43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72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B84DF38-4F49-4C19-980D-2E084C849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Soluciones de Campus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6126B700-E9D3-4F9F-9FAD-88A8516744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8749" r="87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8908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0B54C133-F6BA-41C4-9237-855F19A69E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Vertical </a:t>
            </a:r>
            <a:r>
              <a:rPr lang="fr-FR" dirty="0" err="1"/>
              <a:t>educación</a:t>
            </a:r>
            <a:r>
              <a:rPr lang="fr-FR" dirty="0"/>
              <a:t>: </a:t>
            </a:r>
            <a:r>
              <a:rPr lang="fr-FR" dirty="0" err="1"/>
              <a:t>nuestras</a:t>
            </a:r>
            <a:r>
              <a:rPr lang="fr-FR" dirty="0"/>
              <a:t> </a:t>
            </a:r>
            <a:r>
              <a:rPr lang="fr-FR" dirty="0" err="1"/>
              <a:t>soluciones</a:t>
            </a:r>
            <a:r>
              <a:rPr lang="fr-FR" dirty="0"/>
              <a:t> de </a:t>
            </a:r>
            <a:r>
              <a:rPr lang="fr-FR" dirty="0" err="1"/>
              <a:t>valor</a:t>
            </a:r>
            <a:r>
              <a:rPr lang="fr-FR" dirty="0"/>
              <a:t> </a:t>
            </a:r>
            <a:r>
              <a:rPr lang="fr-FR" dirty="0" err="1"/>
              <a:t>añadido</a:t>
            </a:r>
            <a:endParaRPr lang="fr-FR" dirty="0"/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10BA9A2D-55E1-4952-AB74-4790EE44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121" y="1132097"/>
            <a:ext cx="4778529" cy="2879305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4837940-5AF4-4649-AA28-8286D6A9A66F}"/>
              </a:ext>
            </a:extLst>
          </p:cNvPr>
          <p:cNvCxnSpPr>
            <a:cxnSpLocks/>
          </p:cNvCxnSpPr>
          <p:nvPr/>
        </p:nvCxnSpPr>
        <p:spPr>
          <a:xfrm>
            <a:off x="1755550" y="1927225"/>
            <a:ext cx="960550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7D134CB5-E493-4907-9377-F1BDB5BE45B1}"/>
              </a:ext>
            </a:extLst>
          </p:cNvPr>
          <p:cNvCxnSpPr>
            <a:cxnSpLocks/>
          </p:cNvCxnSpPr>
          <p:nvPr/>
        </p:nvCxnSpPr>
        <p:spPr>
          <a:xfrm flipV="1">
            <a:off x="2717800" y="1927225"/>
            <a:ext cx="0" cy="11112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353AC61C-0568-4FA0-BC5B-EE1AC28C8EA8}"/>
              </a:ext>
            </a:extLst>
          </p:cNvPr>
          <p:cNvSpPr/>
          <p:nvPr/>
        </p:nvSpPr>
        <p:spPr>
          <a:xfrm>
            <a:off x="339725" y="1792705"/>
            <a:ext cx="1560359" cy="33650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8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E252990-4C02-4A45-A5E3-390F3E9150DB}"/>
              </a:ext>
            </a:extLst>
          </p:cNvPr>
          <p:cNvSpPr txBox="1"/>
          <p:nvPr/>
        </p:nvSpPr>
        <p:spPr>
          <a:xfrm>
            <a:off x="557929" y="1801013"/>
            <a:ext cx="1123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00" b="1" dirty="0">
                <a:solidFill>
                  <a:schemeClr val="bg1"/>
                </a:solidFill>
              </a:rPr>
              <a:t>INVESTIGACIÓN Y DESARROLLO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4998E22-8591-4946-A4B5-46D2F3472FC6}"/>
              </a:ext>
            </a:extLst>
          </p:cNvPr>
          <p:cNvSpPr txBox="1"/>
          <p:nvPr/>
        </p:nvSpPr>
        <p:spPr>
          <a:xfrm>
            <a:off x="247648" y="2324101"/>
            <a:ext cx="1672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Infraestructuras DC (</a:t>
            </a:r>
            <a:r>
              <a:rPr lang="es-ES" sz="900" dirty="0" err="1"/>
              <a:t>high</a:t>
            </a:r>
            <a:r>
              <a:rPr lang="es-ES" sz="900" dirty="0"/>
              <a:t>-performance </a:t>
            </a:r>
            <a:r>
              <a:rPr lang="es-ES" sz="900" dirty="0" err="1"/>
              <a:t>computing</a:t>
            </a:r>
            <a:r>
              <a:rPr lang="es-ES" sz="900" dirty="0"/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 err="1"/>
              <a:t>Hiperconvergencia</a:t>
            </a:r>
            <a:endParaRPr lang="es-ES" sz="9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Evolución al </a:t>
            </a:r>
            <a:r>
              <a:rPr lang="es-ES" sz="900" dirty="0" err="1"/>
              <a:t>cloud</a:t>
            </a:r>
            <a:endParaRPr lang="es-ES" sz="9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 err="1"/>
              <a:t>Securización</a:t>
            </a:r>
            <a:r>
              <a:rPr lang="es-ES" sz="900" dirty="0"/>
              <a:t> entornos desarrollo/aplicaciones (WAF)</a:t>
            </a:r>
          </a:p>
          <a:p>
            <a:pPr algn="just"/>
            <a:endParaRPr lang="es-ES" sz="900" dirty="0">
              <a:solidFill>
                <a:schemeClr val="accent1"/>
              </a:solidFill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9C526172-8B09-447C-BE81-F16C2CA8D2C9}"/>
              </a:ext>
            </a:extLst>
          </p:cNvPr>
          <p:cNvCxnSpPr>
            <a:cxnSpLocks/>
          </p:cNvCxnSpPr>
          <p:nvPr/>
        </p:nvCxnSpPr>
        <p:spPr>
          <a:xfrm>
            <a:off x="2936467" y="1209675"/>
            <a:ext cx="946150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54363ACC-CE53-4AF2-9F48-DF955A033437}"/>
              </a:ext>
            </a:extLst>
          </p:cNvPr>
          <p:cNvCxnSpPr>
            <a:cxnSpLocks/>
          </p:cNvCxnSpPr>
          <p:nvPr/>
        </p:nvCxnSpPr>
        <p:spPr>
          <a:xfrm flipV="1">
            <a:off x="3882617" y="1209676"/>
            <a:ext cx="0" cy="79375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75FF1EA-3A89-4BCB-AA53-9D6B949CCEF7}"/>
              </a:ext>
            </a:extLst>
          </p:cNvPr>
          <p:cNvSpPr/>
          <p:nvPr/>
        </p:nvSpPr>
        <p:spPr>
          <a:xfrm>
            <a:off x="978731" y="918317"/>
            <a:ext cx="3457856" cy="1658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 dirty="0"/>
              <a:t>CAMPUS CONECTADO</a:t>
            </a:r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EFB14372-BFCC-4FA6-9A7C-0478583834A8}"/>
              </a:ext>
            </a:extLst>
          </p:cNvPr>
          <p:cNvCxnSpPr>
            <a:cxnSpLocks/>
          </p:cNvCxnSpPr>
          <p:nvPr/>
        </p:nvCxnSpPr>
        <p:spPr>
          <a:xfrm flipV="1">
            <a:off x="2937977" y="1086592"/>
            <a:ext cx="0" cy="104033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D181C9F-BCEA-4486-AF03-FD73033282E7}"/>
              </a:ext>
            </a:extLst>
          </p:cNvPr>
          <p:cNvSpPr txBox="1"/>
          <p:nvPr/>
        </p:nvSpPr>
        <p:spPr>
          <a:xfrm>
            <a:off x="7024687" y="1699346"/>
            <a:ext cx="1871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 err="1"/>
              <a:t>IoTaaS</a:t>
            </a:r>
            <a:endParaRPr lang="es-ES" sz="11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Monitorización ambiental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Consumo energético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Aguas, residuos, ruidos,…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8D0BEF3-A656-4AEA-AE4A-F96D7A52ABA4}"/>
              </a:ext>
            </a:extLst>
          </p:cNvPr>
          <p:cNvSpPr txBox="1"/>
          <p:nvPr/>
        </p:nvSpPr>
        <p:spPr>
          <a:xfrm>
            <a:off x="69443" y="376759"/>
            <a:ext cx="1409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AI-</a:t>
            </a:r>
            <a:r>
              <a:rPr lang="es-ES" sz="1100" dirty="0" err="1"/>
              <a:t>Driven</a:t>
            </a:r>
            <a:r>
              <a:rPr lang="es-ES" sz="1100" dirty="0"/>
              <a:t> Campus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10501D0-E1F1-4AC2-AA5F-0C2C8A8A2B66}"/>
              </a:ext>
            </a:extLst>
          </p:cNvPr>
          <p:cNvSpPr txBox="1"/>
          <p:nvPr/>
        </p:nvSpPr>
        <p:spPr>
          <a:xfrm>
            <a:off x="5124769" y="639481"/>
            <a:ext cx="781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BYOD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49944FE7-61B4-4DDA-AAFB-3DDCBC1954B8}"/>
              </a:ext>
            </a:extLst>
          </p:cNvPr>
          <p:cNvCxnSpPr>
            <a:cxnSpLocks/>
          </p:cNvCxnSpPr>
          <p:nvPr/>
        </p:nvCxnSpPr>
        <p:spPr>
          <a:xfrm flipV="1">
            <a:off x="5295900" y="2859752"/>
            <a:ext cx="2494430" cy="923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3FB67E3D-FCF0-4F2E-BD78-D5DDF4E3D3BB}"/>
              </a:ext>
            </a:extLst>
          </p:cNvPr>
          <p:cNvCxnSpPr>
            <a:cxnSpLocks/>
          </p:cNvCxnSpPr>
          <p:nvPr/>
        </p:nvCxnSpPr>
        <p:spPr>
          <a:xfrm flipV="1">
            <a:off x="7790330" y="2839092"/>
            <a:ext cx="0" cy="11112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28">
            <a:extLst>
              <a:ext uri="{FF2B5EF4-FFF2-40B4-BE49-F238E27FC236}">
                <a16:creationId xmlns:a16="http://schemas.microsoft.com/office/drawing/2014/main" id="{610B2D81-B7F9-49C6-B2BD-71BB880F0783}"/>
              </a:ext>
            </a:extLst>
          </p:cNvPr>
          <p:cNvSpPr/>
          <p:nvPr/>
        </p:nvSpPr>
        <p:spPr>
          <a:xfrm>
            <a:off x="7116323" y="2966725"/>
            <a:ext cx="1368425" cy="27179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 dirty="0"/>
              <a:t>DIGITAL LEARNING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D5FC6058-F2F5-4F6A-9AB5-F1CD4877D420}"/>
              </a:ext>
            </a:extLst>
          </p:cNvPr>
          <p:cNvCxnSpPr>
            <a:cxnSpLocks/>
          </p:cNvCxnSpPr>
          <p:nvPr/>
        </p:nvCxnSpPr>
        <p:spPr>
          <a:xfrm flipH="1" flipV="1">
            <a:off x="5825408" y="962893"/>
            <a:ext cx="4807" cy="986748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>
            <a:extLst>
              <a:ext uri="{FF2B5EF4-FFF2-40B4-BE49-F238E27FC236}">
                <a16:creationId xmlns:a16="http://schemas.microsoft.com/office/drawing/2014/main" id="{8ACEE8C3-6EB4-4D68-88C7-8F01B94F3CDC}"/>
              </a:ext>
            </a:extLst>
          </p:cNvPr>
          <p:cNvSpPr/>
          <p:nvPr/>
        </p:nvSpPr>
        <p:spPr>
          <a:xfrm>
            <a:off x="5136369" y="926546"/>
            <a:ext cx="1444854" cy="1658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 dirty="0"/>
              <a:t>RESIDENCIAS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E82C53B-47DC-4DDD-890A-6167957D8DDD}"/>
              </a:ext>
            </a:extLst>
          </p:cNvPr>
          <p:cNvSpPr txBox="1"/>
          <p:nvPr/>
        </p:nvSpPr>
        <p:spPr>
          <a:xfrm>
            <a:off x="3373830" y="590589"/>
            <a:ext cx="15384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Redes DWDM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81EC7A2-A065-4D7E-9A99-BBB043A24E8B}"/>
              </a:ext>
            </a:extLst>
          </p:cNvPr>
          <p:cNvSpPr txBox="1"/>
          <p:nvPr/>
        </p:nvSpPr>
        <p:spPr>
          <a:xfrm>
            <a:off x="5825408" y="641318"/>
            <a:ext cx="7818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 err="1"/>
              <a:t>WiFi</a:t>
            </a:r>
            <a:endParaRPr lang="es-ES" sz="1100" dirty="0"/>
          </a:p>
        </p:txBody>
      </p: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29DE215B-28E6-42D5-BE9B-751ED067F9B7}"/>
              </a:ext>
            </a:extLst>
          </p:cNvPr>
          <p:cNvCxnSpPr>
            <a:cxnSpLocks/>
          </p:cNvCxnSpPr>
          <p:nvPr/>
        </p:nvCxnSpPr>
        <p:spPr>
          <a:xfrm>
            <a:off x="2274432" y="3232167"/>
            <a:ext cx="0" cy="755222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 42">
            <a:extLst>
              <a:ext uri="{FF2B5EF4-FFF2-40B4-BE49-F238E27FC236}">
                <a16:creationId xmlns:a16="http://schemas.microsoft.com/office/drawing/2014/main" id="{3EF0FFD3-F5DD-4808-807B-904C4577EBC8}"/>
              </a:ext>
            </a:extLst>
          </p:cNvPr>
          <p:cNvSpPr/>
          <p:nvPr/>
        </p:nvSpPr>
        <p:spPr>
          <a:xfrm>
            <a:off x="946775" y="3887264"/>
            <a:ext cx="2787023" cy="17027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 dirty="0"/>
              <a:t>OPERACIONES CAMPUS IT</a:t>
            </a: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176259B6-2702-40F9-BBAB-3BB07136C0DA}"/>
              </a:ext>
            </a:extLst>
          </p:cNvPr>
          <p:cNvCxnSpPr>
            <a:cxnSpLocks/>
          </p:cNvCxnSpPr>
          <p:nvPr/>
        </p:nvCxnSpPr>
        <p:spPr>
          <a:xfrm>
            <a:off x="2274432" y="3232167"/>
            <a:ext cx="63386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CD00EC0-A449-4A31-A68F-358E472371C9}"/>
              </a:ext>
            </a:extLst>
          </p:cNvPr>
          <p:cNvSpPr txBox="1"/>
          <p:nvPr/>
        </p:nvSpPr>
        <p:spPr>
          <a:xfrm>
            <a:off x="557929" y="4130853"/>
            <a:ext cx="17870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Gestión Usuarios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Gestión y control del Acceso Privilegiado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Ciberseguridad: </a:t>
            </a:r>
            <a:r>
              <a:rPr lang="es-ES" sz="900" dirty="0" err="1"/>
              <a:t>Securización</a:t>
            </a:r>
            <a:r>
              <a:rPr lang="es-ES" sz="900" dirty="0"/>
              <a:t> y protección aplicaciones e información</a:t>
            </a:r>
          </a:p>
          <a:p>
            <a:pPr algn="just"/>
            <a:endParaRPr lang="es-ES" sz="900" dirty="0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FBA93840-974D-42B7-8767-CEBB021708D5}"/>
              </a:ext>
            </a:extLst>
          </p:cNvPr>
          <p:cNvSpPr txBox="1"/>
          <p:nvPr/>
        </p:nvSpPr>
        <p:spPr>
          <a:xfrm>
            <a:off x="7024687" y="3374849"/>
            <a:ext cx="1413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 err="1"/>
              <a:t>Hy-flex</a:t>
            </a:r>
            <a:r>
              <a:rPr lang="es-ES" sz="900" dirty="0"/>
              <a:t> </a:t>
            </a:r>
            <a:r>
              <a:rPr lang="es-ES" sz="900" dirty="0" err="1"/>
              <a:t>Learning</a:t>
            </a:r>
            <a:r>
              <a:rPr lang="es-ES" sz="900" dirty="0"/>
              <a:t> (colaboración y video interactivo)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Reserva de puestos de trabajo (</a:t>
            </a:r>
            <a:r>
              <a:rPr lang="es-ES" sz="900" dirty="0" err="1"/>
              <a:t>Condeco</a:t>
            </a:r>
            <a:r>
              <a:rPr lang="es-ES" sz="900" dirty="0"/>
              <a:t>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Compartición inalámbrica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900" dirty="0"/>
          </a:p>
        </p:txBody>
      </p:sp>
      <p:sp>
        <p:nvSpPr>
          <p:cNvPr id="49" name="Rectángulo 48">
            <a:extLst>
              <a:ext uri="{FF2B5EF4-FFF2-40B4-BE49-F238E27FC236}">
                <a16:creationId xmlns:a16="http://schemas.microsoft.com/office/drawing/2014/main" id="{99014BB7-3BA4-40BF-AD92-A6E317825DF3}"/>
              </a:ext>
            </a:extLst>
          </p:cNvPr>
          <p:cNvSpPr/>
          <p:nvPr/>
        </p:nvSpPr>
        <p:spPr>
          <a:xfrm>
            <a:off x="4651297" y="3857608"/>
            <a:ext cx="1728787" cy="20491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 dirty="0"/>
              <a:t>CAMPUS EXPERIENCE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9A5FED1-0AC8-46C3-BE34-23BFFADAAB60}"/>
              </a:ext>
            </a:extLst>
          </p:cNvPr>
          <p:cNvCxnSpPr>
            <a:cxnSpLocks/>
          </p:cNvCxnSpPr>
          <p:nvPr/>
        </p:nvCxnSpPr>
        <p:spPr>
          <a:xfrm>
            <a:off x="4635500" y="2966725"/>
            <a:ext cx="0" cy="834704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94585FD3-2DF0-4C57-A0AA-3951EFEF4E65}"/>
              </a:ext>
            </a:extLst>
          </p:cNvPr>
          <p:cNvCxnSpPr>
            <a:cxnSpLocks/>
          </p:cNvCxnSpPr>
          <p:nvPr/>
        </p:nvCxnSpPr>
        <p:spPr>
          <a:xfrm flipV="1">
            <a:off x="5515690" y="3767993"/>
            <a:ext cx="0" cy="111125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id="{F671DD96-9C64-4B95-8BD2-C930B14BFB4B}"/>
              </a:ext>
            </a:extLst>
          </p:cNvPr>
          <p:cNvCxnSpPr>
            <a:cxnSpLocks/>
          </p:cNvCxnSpPr>
          <p:nvPr/>
        </p:nvCxnSpPr>
        <p:spPr>
          <a:xfrm>
            <a:off x="4649465" y="3781543"/>
            <a:ext cx="866225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uadroTexto 58">
            <a:extLst>
              <a:ext uri="{FF2B5EF4-FFF2-40B4-BE49-F238E27FC236}">
                <a16:creationId xmlns:a16="http://schemas.microsoft.com/office/drawing/2014/main" id="{2D77C019-E7AF-4B6A-B848-4CFEBD516083}"/>
              </a:ext>
            </a:extLst>
          </p:cNvPr>
          <p:cNvSpPr txBox="1"/>
          <p:nvPr/>
        </p:nvSpPr>
        <p:spPr>
          <a:xfrm>
            <a:off x="4506963" y="4160795"/>
            <a:ext cx="1806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 err="1"/>
              <a:t>Videowalls</a:t>
            </a:r>
            <a:r>
              <a:rPr lang="es-ES" sz="900" dirty="0"/>
              <a:t> y gran formato, pantallas interactivas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Cartelería digital y Content Management </a:t>
            </a:r>
            <a:r>
              <a:rPr lang="es-ES" sz="900" dirty="0" err="1"/>
              <a:t>Systems</a:t>
            </a:r>
            <a:r>
              <a:rPr lang="es-ES" sz="900" dirty="0"/>
              <a:t> (CMS), orientado a personal no técnico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ES" sz="900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id="{05B6AA99-DAD6-42D0-ACDD-78C4CBAD094A}"/>
              </a:ext>
            </a:extLst>
          </p:cNvPr>
          <p:cNvCxnSpPr>
            <a:cxnSpLocks/>
          </p:cNvCxnSpPr>
          <p:nvPr/>
        </p:nvCxnSpPr>
        <p:spPr>
          <a:xfrm flipV="1">
            <a:off x="6464745" y="1503601"/>
            <a:ext cx="0" cy="1053417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0DF459CB-A1F3-4EF0-9544-92CA454C96F2}"/>
              </a:ext>
            </a:extLst>
          </p:cNvPr>
          <p:cNvCxnSpPr>
            <a:cxnSpLocks/>
          </p:cNvCxnSpPr>
          <p:nvPr/>
        </p:nvCxnSpPr>
        <p:spPr>
          <a:xfrm flipH="1">
            <a:off x="6464745" y="1503601"/>
            <a:ext cx="896678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ángulo 63">
            <a:extLst>
              <a:ext uri="{FF2B5EF4-FFF2-40B4-BE49-F238E27FC236}">
                <a16:creationId xmlns:a16="http://schemas.microsoft.com/office/drawing/2014/main" id="{7609C61A-0B70-430E-9609-FDDBF32BEE19}"/>
              </a:ext>
            </a:extLst>
          </p:cNvPr>
          <p:cNvSpPr/>
          <p:nvPr/>
        </p:nvSpPr>
        <p:spPr>
          <a:xfrm>
            <a:off x="7004274" y="1416132"/>
            <a:ext cx="1572112" cy="20036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800" b="1" dirty="0"/>
              <a:t>CAMPUS SOSTENIBLE</a:t>
            </a:r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CCE727F5-4500-401B-B07A-C7BDE14301CA}"/>
              </a:ext>
            </a:extLst>
          </p:cNvPr>
          <p:cNvSpPr txBox="1"/>
          <p:nvPr/>
        </p:nvSpPr>
        <p:spPr>
          <a:xfrm>
            <a:off x="1415052" y="378737"/>
            <a:ext cx="1014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 err="1"/>
              <a:t>LoRaWAN</a:t>
            </a:r>
            <a:endParaRPr lang="es-ES" sz="11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030386D-58D3-468E-9302-754B6973B528}"/>
              </a:ext>
            </a:extLst>
          </p:cNvPr>
          <p:cNvSpPr txBox="1"/>
          <p:nvPr/>
        </p:nvSpPr>
        <p:spPr>
          <a:xfrm>
            <a:off x="2393951" y="4116014"/>
            <a:ext cx="140177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Operación y mantenimiento global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Automatización de servicios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Video analítica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900" dirty="0"/>
              <a:t>Video vigilancia</a:t>
            </a:r>
          </a:p>
          <a:p>
            <a:pPr algn="just"/>
            <a:endParaRPr lang="es-ES" sz="900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D5682E7-9E74-4870-8C2E-715EBD97531D}"/>
              </a:ext>
            </a:extLst>
          </p:cNvPr>
          <p:cNvSpPr txBox="1"/>
          <p:nvPr/>
        </p:nvSpPr>
        <p:spPr>
          <a:xfrm>
            <a:off x="69443" y="600227"/>
            <a:ext cx="18086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 err="1"/>
              <a:t>Backhaul</a:t>
            </a:r>
            <a:r>
              <a:rPr lang="es-ES" sz="1100" dirty="0"/>
              <a:t> inalámbrico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0C10983A-E561-4937-A496-EF4936DDF496}"/>
              </a:ext>
            </a:extLst>
          </p:cNvPr>
          <p:cNvSpPr txBox="1"/>
          <p:nvPr/>
        </p:nvSpPr>
        <p:spPr>
          <a:xfrm>
            <a:off x="1751549" y="593577"/>
            <a:ext cx="1409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Redes Privadas 5G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C76A583D-5670-4ADD-8F2C-BF21C4CE99DF}"/>
              </a:ext>
            </a:extLst>
          </p:cNvPr>
          <p:cNvSpPr txBox="1"/>
          <p:nvPr/>
        </p:nvSpPr>
        <p:spPr>
          <a:xfrm>
            <a:off x="2409757" y="361512"/>
            <a:ext cx="2771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100" dirty="0"/>
              <a:t>Conectividad Inalámbrica </a:t>
            </a:r>
            <a:r>
              <a:rPr lang="es-ES" sz="1100" dirty="0" err="1"/>
              <a:t>Indoor</a:t>
            </a:r>
            <a:r>
              <a:rPr lang="es-ES" sz="1100" dirty="0"/>
              <a:t>/</a:t>
            </a:r>
            <a:r>
              <a:rPr lang="es-ES" sz="1100" dirty="0" err="1"/>
              <a:t>outdoor</a:t>
            </a:r>
            <a:endParaRPr lang="es-ES" sz="1100" dirty="0"/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E7A1C834-5AEC-4436-BCB6-33E780CDBA39}"/>
              </a:ext>
            </a:extLst>
          </p:cNvPr>
          <p:cNvSpPr/>
          <p:nvPr/>
        </p:nvSpPr>
        <p:spPr>
          <a:xfrm>
            <a:off x="6851650" y="1190625"/>
            <a:ext cx="2039893" cy="1378356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578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32950D4-26EE-4F27-A48D-2CE4664533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5BE40B8-63DE-4091-9656-5FF1A0F4AE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8141" y="924373"/>
            <a:ext cx="4723898" cy="3852787"/>
          </a:xfrm>
        </p:spPr>
        <p:txBody>
          <a:bodyPr/>
          <a:lstStyle/>
          <a:p>
            <a:r>
              <a:rPr lang="es-ES" dirty="0"/>
              <a:t>Las instalaciones </a:t>
            </a:r>
            <a:r>
              <a:rPr lang="es-ES" b="1" dirty="0"/>
              <a:t>e infraestructuras existentes pueden limitar la aplicación de nuevas tecnologías</a:t>
            </a:r>
            <a:r>
              <a:rPr lang="es-ES" dirty="0"/>
              <a:t>, materiales y diseños ya disponibles.</a:t>
            </a:r>
          </a:p>
          <a:p>
            <a:r>
              <a:rPr lang="es-ES" b="1" dirty="0"/>
              <a:t>Buscar siempre la reducción del consumo</a:t>
            </a:r>
            <a:r>
              <a:rPr lang="es-ES" dirty="0"/>
              <a:t>, además de sostenibilidad, reducirá el impacto del incremento de costes energéticos en los balances del Campus.</a:t>
            </a:r>
          </a:p>
          <a:p>
            <a:r>
              <a:rPr lang="es-ES" b="1" dirty="0"/>
              <a:t>Racionalizar las actividades </a:t>
            </a:r>
            <a:r>
              <a:rPr lang="es-ES" dirty="0"/>
              <a:t>en los edificios para evitar tener que acondicionarlos permanentemente en horarios muy extendidos.</a:t>
            </a:r>
          </a:p>
          <a:p>
            <a:r>
              <a:rPr lang="es-ES" b="1" dirty="0"/>
              <a:t>Ventilación vs Refrigeración/Calefacción</a:t>
            </a:r>
            <a:r>
              <a:rPr lang="es-ES" dirty="0"/>
              <a:t>. Priorizar la ventilación natural y/o forzada frente a la climatización. Buscar balance entre salud y confort.</a:t>
            </a:r>
          </a:p>
          <a:p>
            <a:r>
              <a:rPr lang="es-ES" b="1" dirty="0"/>
              <a:t>Mantener los valores de referencia </a:t>
            </a:r>
            <a:r>
              <a:rPr lang="es-ES" dirty="0"/>
              <a:t>de 19º (invierno) y 27º (verano). Referenciar adicionalmente la activación a temperaturas exteriores próximas (</a:t>
            </a:r>
            <a:r>
              <a:rPr lang="es-ES" dirty="0" err="1"/>
              <a:t>ej</a:t>
            </a:r>
            <a:r>
              <a:rPr lang="es-ES" dirty="0"/>
              <a:t>: 14º y 30º).</a:t>
            </a:r>
          </a:p>
          <a:p>
            <a:r>
              <a:rPr lang="es-ES" dirty="0"/>
              <a:t>Para una buena estrategia </a:t>
            </a:r>
            <a:r>
              <a:rPr lang="es-ES" b="1" dirty="0"/>
              <a:t>sostenible se necesita… INFORMACIÓN</a:t>
            </a:r>
            <a:r>
              <a:rPr lang="es-ES" dirty="0"/>
              <a:t>. Aquí entran herramientas como </a:t>
            </a:r>
            <a:r>
              <a:rPr lang="es-ES" dirty="0" err="1"/>
              <a:t>IoT</a:t>
            </a:r>
            <a:r>
              <a:rPr lang="es-ES" dirty="0"/>
              <a:t>.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722120C-E0D6-43A5-A390-AFFC42A41C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Eficiencia y Sostenibilidad energética en el Campus.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3785463-4119-40F6-BC50-683835F42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39" y="924372"/>
            <a:ext cx="3931961" cy="185148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78C343-537A-4B33-ACEB-BD6B95738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039" y="2876620"/>
            <a:ext cx="3931961" cy="226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9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B84DF38-4F49-4C19-980D-2E084C849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4468" y="1001940"/>
            <a:ext cx="2438432" cy="1626959"/>
          </a:xfrm>
        </p:spPr>
        <p:txBody>
          <a:bodyPr/>
          <a:lstStyle/>
          <a:p>
            <a:r>
              <a:rPr lang="es-ES" sz="3200" dirty="0" err="1"/>
              <a:t>IoTaaS</a:t>
            </a:r>
            <a:r>
              <a:rPr lang="es-ES" sz="3200" dirty="0"/>
              <a:t>. </a:t>
            </a:r>
          </a:p>
          <a:p>
            <a:endParaRPr lang="es-ES" sz="3200" dirty="0"/>
          </a:p>
          <a:p>
            <a:r>
              <a:rPr lang="es-ES" dirty="0"/>
              <a:t>E2E Plug and Play </a:t>
            </a:r>
            <a:r>
              <a:rPr lang="es-ES" dirty="0" err="1"/>
              <a:t>All</a:t>
            </a:r>
            <a:r>
              <a:rPr lang="es-ES" dirty="0"/>
              <a:t> in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IoT</a:t>
            </a:r>
            <a:r>
              <a:rPr lang="es-ES" dirty="0"/>
              <a:t> </a:t>
            </a:r>
            <a:r>
              <a:rPr lang="es-ES" dirty="0" err="1"/>
              <a:t>LoRaWAN</a:t>
            </a:r>
            <a:r>
              <a:rPr lang="es-ES" dirty="0"/>
              <a:t> </a:t>
            </a:r>
            <a:r>
              <a:rPr lang="es-ES" dirty="0" err="1"/>
              <a:t>Solution</a:t>
            </a:r>
            <a:endParaRPr lang="es-ES" dirty="0"/>
          </a:p>
        </p:txBody>
      </p:sp>
      <p:pic>
        <p:nvPicPr>
          <p:cNvPr id="7" name="Marcador de posición de imagen 6" descr="Diagrama&#10;&#10;Descripción generada automáticamente">
            <a:extLst>
              <a:ext uri="{FF2B5EF4-FFF2-40B4-BE49-F238E27FC236}">
                <a16:creationId xmlns:a16="http://schemas.microsoft.com/office/drawing/2014/main" id="{842BC126-3B7F-4FD0-B4B2-5D754C863E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2705" r="12705"/>
          <a:stretch>
            <a:fillRect/>
          </a:stretch>
        </p:blipFill>
        <p:spPr/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7CD080CB-EB55-44F6-9420-F9BE3874DB2F}"/>
              </a:ext>
            </a:extLst>
          </p:cNvPr>
          <p:cNvSpPr/>
          <p:nvPr/>
        </p:nvSpPr>
        <p:spPr>
          <a:xfrm>
            <a:off x="6815485" y="2478385"/>
            <a:ext cx="1990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IoTaaS</a:t>
            </a:r>
            <a:endParaRPr lang="es-E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424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8B3DF4E-8FE2-42D3-963A-065758E9E6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Arquitectura general </a:t>
            </a:r>
            <a:r>
              <a:rPr lang="es-ES" dirty="0" err="1"/>
              <a:t>iot</a:t>
            </a:r>
            <a:r>
              <a:rPr lang="es-ES" dirty="0"/>
              <a:t>… </a:t>
            </a:r>
            <a:r>
              <a:rPr lang="es-ES" b="1" dirty="0"/>
              <a:t>el PUZZLE </a:t>
            </a:r>
            <a:r>
              <a:rPr lang="es-ES" b="1" dirty="0" err="1"/>
              <a:t>IoT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380FF8-2115-4801-A5B7-4036BBC5B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96" y="686475"/>
            <a:ext cx="5205006" cy="43204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DE6766-6E72-419F-9183-B40A3063F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932" y="466726"/>
            <a:ext cx="3699068" cy="45221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43E872E-3D77-408A-95A3-ED73D186A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719" y="1404559"/>
            <a:ext cx="640136" cy="3337850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18D5726-F556-45BD-B3D9-B06DC886344D}"/>
              </a:ext>
            </a:extLst>
          </p:cNvPr>
          <p:cNvSpPr/>
          <p:nvPr/>
        </p:nvSpPr>
        <p:spPr>
          <a:xfrm>
            <a:off x="164496" y="3636071"/>
            <a:ext cx="5140300" cy="935182"/>
          </a:xfrm>
          <a:prstGeom prst="rightArrow">
            <a:avLst/>
          </a:prstGeom>
          <a:solidFill>
            <a:schemeClr val="bg1">
              <a:alpha val="4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</p:spTree>
    <p:extLst>
      <p:ext uri="{BB962C8B-B14F-4D97-AF65-F5344CB8AC3E}">
        <p14:creationId xmlns:p14="http://schemas.microsoft.com/office/powerpoint/2010/main" val="211720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2DD3761-E147-42B6-939E-13F36FEA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Tecnologías inalámbricas </a:t>
            </a:r>
            <a:r>
              <a:rPr lang="es-ES" dirty="0" err="1"/>
              <a:t>Iot</a:t>
            </a:r>
            <a:endParaRPr lang="es-ES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E35E74F-44F1-4654-BFFB-882DD0FECE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8141" y="924373"/>
            <a:ext cx="4918746" cy="3852787"/>
          </a:xfrm>
        </p:spPr>
        <p:txBody>
          <a:bodyPr/>
          <a:lstStyle/>
          <a:p>
            <a:r>
              <a:rPr lang="es-ES" b="1" dirty="0"/>
              <a:t>Estándar e interoperable</a:t>
            </a:r>
            <a:r>
              <a:rPr lang="es-ES" dirty="0"/>
              <a:t>.</a:t>
            </a:r>
          </a:p>
          <a:p>
            <a:r>
              <a:rPr lang="es-ES" dirty="0"/>
              <a:t>Permite la Creación de </a:t>
            </a:r>
            <a:r>
              <a:rPr lang="es-ES" b="1" dirty="0"/>
              <a:t>Redes Privadas.</a:t>
            </a:r>
          </a:p>
          <a:p>
            <a:r>
              <a:rPr lang="es-ES" b="1" dirty="0"/>
              <a:t>Banda no licenciada</a:t>
            </a:r>
            <a:r>
              <a:rPr lang="es-ES" dirty="0"/>
              <a:t>. No fees para operador.</a:t>
            </a:r>
          </a:p>
          <a:p>
            <a:r>
              <a:rPr lang="es-ES" dirty="0"/>
              <a:t>Sencilla y </a:t>
            </a:r>
            <a:r>
              <a:rPr lang="es-ES" b="1" dirty="0"/>
              <a:t>bajo coste.</a:t>
            </a:r>
          </a:p>
          <a:p>
            <a:r>
              <a:rPr lang="es-ES" b="1" dirty="0"/>
              <a:t>Bajo consumo </a:t>
            </a:r>
            <a:r>
              <a:rPr lang="es-ES" dirty="0"/>
              <a:t>de energía. Sensores 10 años de batería.</a:t>
            </a:r>
          </a:p>
          <a:p>
            <a:r>
              <a:rPr lang="es-ES" b="1" dirty="0"/>
              <a:t>Seguridad extremo a extremo</a:t>
            </a:r>
            <a:r>
              <a:rPr lang="es-ES" dirty="0"/>
              <a:t>. Autenticación y encriptación bidireccional (Sensor-LNS y Sensor-AS)</a:t>
            </a:r>
          </a:p>
          <a:p>
            <a:r>
              <a:rPr lang="es-ES" b="1" dirty="0"/>
              <a:t>Alta escalabilidad. </a:t>
            </a:r>
            <a:r>
              <a:rPr lang="es-ES" dirty="0"/>
              <a:t>Permite la conexión de miles de dispositivos.</a:t>
            </a:r>
          </a:p>
          <a:p>
            <a:r>
              <a:rPr lang="es-ES" b="1" dirty="0"/>
              <a:t>Largo alcance </a:t>
            </a:r>
            <a:r>
              <a:rPr lang="es-ES" dirty="0"/>
              <a:t>de comunicación (15 KM línea de vista y 2 km en entorno urbano). </a:t>
            </a:r>
          </a:p>
          <a:p>
            <a:r>
              <a:rPr lang="es-ES" dirty="0"/>
              <a:t>Variedad de </a:t>
            </a:r>
            <a:r>
              <a:rPr lang="es-ES" b="1" dirty="0"/>
              <a:t>casos de uso</a:t>
            </a:r>
            <a:r>
              <a:rPr lang="es-ES" dirty="0"/>
              <a:t>: medidas, eventos y tracking.</a:t>
            </a:r>
          </a:p>
          <a:p>
            <a:r>
              <a:rPr lang="es-ES" b="1" dirty="0"/>
              <a:t>Redundancia</a:t>
            </a:r>
            <a:r>
              <a:rPr lang="es-ES" dirty="0"/>
              <a:t> de acceso por diseño.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b="1" dirty="0">
                <a:solidFill>
                  <a:srgbClr val="FF0000"/>
                </a:solidFill>
              </a:rPr>
              <a:t>Pero… Bajas velocidades y frecuencia de datos</a:t>
            </a:r>
            <a:r>
              <a:rPr lang="es-ES" dirty="0"/>
              <a:t>,</a:t>
            </a:r>
          </a:p>
          <a:p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F3D31F1-3C9B-41E9-B581-9EF5695612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¿Por qué </a:t>
            </a:r>
            <a:r>
              <a:rPr lang="es-ES" dirty="0" err="1"/>
              <a:t>LoRaWAN</a:t>
            </a:r>
            <a:r>
              <a:rPr lang="es-ES" dirty="0"/>
              <a:t> para </a:t>
            </a:r>
            <a:r>
              <a:rPr lang="es-ES" dirty="0" err="1"/>
              <a:t>IoT</a:t>
            </a:r>
            <a:r>
              <a:rPr lang="es-ES" dirty="0"/>
              <a:t>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E66AA8-FF34-4CF1-BCC1-6CD537F1A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887" y="-1"/>
            <a:ext cx="3640634" cy="244748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5DE751C-9745-47B2-B6FD-3CAD19B054F8}"/>
              </a:ext>
            </a:extLst>
          </p:cNvPr>
          <p:cNvSpPr/>
          <p:nvPr/>
        </p:nvSpPr>
        <p:spPr>
          <a:xfrm>
            <a:off x="5748633" y="2584027"/>
            <a:ext cx="317961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350" b="1" dirty="0">
                <a:solidFill>
                  <a:srgbClr val="333333"/>
                </a:solidFill>
                <a:latin typeface="Lato"/>
              </a:rPr>
              <a:t>Se alcanzó una distancia de 702,676 km utilizando solo 25 </a:t>
            </a:r>
            <a:r>
              <a:rPr lang="es-ES" sz="1350" b="1" dirty="0" err="1">
                <a:solidFill>
                  <a:srgbClr val="333333"/>
                </a:solidFill>
                <a:latin typeface="Lato"/>
              </a:rPr>
              <a:t>mW</a:t>
            </a:r>
            <a:r>
              <a:rPr lang="es-ES" sz="1350" b="1" dirty="0">
                <a:solidFill>
                  <a:srgbClr val="333333"/>
                </a:solidFill>
                <a:latin typeface="Lato"/>
              </a:rPr>
              <a:t> (14dBm) de potencia de transmisión.</a:t>
            </a:r>
            <a:r>
              <a:rPr lang="es-ES" sz="1350" dirty="0">
                <a:solidFill>
                  <a:srgbClr val="333333"/>
                </a:solidFill>
                <a:latin typeface="Lato"/>
              </a:rPr>
              <a:t>, aproximadamente 40 veces más pequeño de lo que puede usar un teléfono móvil</a:t>
            </a:r>
            <a:endParaRPr lang="es-ES" sz="1350" dirty="0"/>
          </a:p>
        </p:txBody>
      </p:sp>
    </p:spTree>
    <p:extLst>
      <p:ext uri="{BB962C8B-B14F-4D97-AF65-F5344CB8AC3E}">
        <p14:creationId xmlns:p14="http://schemas.microsoft.com/office/powerpoint/2010/main" val="841116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2DD3761-E147-42B6-939E-13F36FEA76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E35E74F-44F1-4654-BFFB-882DD0FECE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8141" y="924373"/>
            <a:ext cx="4819355" cy="3852787"/>
          </a:xfrm>
        </p:spPr>
        <p:txBody>
          <a:bodyPr/>
          <a:lstStyle/>
          <a:p>
            <a:r>
              <a:rPr lang="es-ES" b="1" dirty="0"/>
              <a:t>Estándar e interoperable</a:t>
            </a:r>
            <a:r>
              <a:rPr lang="es-ES" dirty="0"/>
              <a:t>.</a:t>
            </a:r>
          </a:p>
          <a:p>
            <a:r>
              <a:rPr lang="es-ES" dirty="0"/>
              <a:t>Permite la Creación de </a:t>
            </a:r>
            <a:r>
              <a:rPr lang="es-ES" b="1" dirty="0"/>
              <a:t>Redes Privadas.</a:t>
            </a:r>
          </a:p>
          <a:p>
            <a:r>
              <a:rPr lang="es-ES" b="1" dirty="0"/>
              <a:t>Banda no licenciada</a:t>
            </a:r>
            <a:r>
              <a:rPr lang="es-ES" dirty="0"/>
              <a:t>. No fees para operador.</a:t>
            </a:r>
          </a:p>
          <a:p>
            <a:r>
              <a:rPr lang="es-ES" dirty="0"/>
              <a:t>Sencilla y </a:t>
            </a:r>
            <a:r>
              <a:rPr lang="es-ES" b="1" dirty="0"/>
              <a:t>bajo coste.</a:t>
            </a:r>
          </a:p>
          <a:p>
            <a:r>
              <a:rPr lang="es-ES" b="1" dirty="0"/>
              <a:t>Bajo consumo </a:t>
            </a:r>
            <a:r>
              <a:rPr lang="es-ES" dirty="0"/>
              <a:t>de energía. Sensores 10 años de batería.</a:t>
            </a:r>
          </a:p>
          <a:p>
            <a:r>
              <a:rPr lang="es-ES" b="1" dirty="0"/>
              <a:t>Seguridad extremo a extremo</a:t>
            </a:r>
            <a:r>
              <a:rPr lang="es-ES" dirty="0"/>
              <a:t>. Autenticación y encriptación bidireccional (Sensor-LNS y Sensor-AS)</a:t>
            </a:r>
          </a:p>
          <a:p>
            <a:r>
              <a:rPr lang="es-ES" b="1" dirty="0"/>
              <a:t>Alta escalabilidad. </a:t>
            </a:r>
            <a:r>
              <a:rPr lang="es-ES" dirty="0"/>
              <a:t>Permite la conexión de miles de dispositivos.</a:t>
            </a:r>
          </a:p>
          <a:p>
            <a:r>
              <a:rPr lang="es-ES" b="1" dirty="0"/>
              <a:t>Largo alcance </a:t>
            </a:r>
            <a:r>
              <a:rPr lang="es-ES" dirty="0"/>
              <a:t>de comunicación (15 KM línea de vista y 2 km en entorno urbano). </a:t>
            </a:r>
          </a:p>
          <a:p>
            <a:r>
              <a:rPr lang="es-ES" dirty="0"/>
              <a:t>Variedad de </a:t>
            </a:r>
            <a:r>
              <a:rPr lang="es-ES" b="1" dirty="0"/>
              <a:t>casos de uso</a:t>
            </a:r>
            <a:r>
              <a:rPr lang="es-ES" dirty="0"/>
              <a:t>: medidas, eventos y tracking.</a:t>
            </a:r>
          </a:p>
          <a:p>
            <a:r>
              <a:rPr lang="es-ES" b="1" dirty="0"/>
              <a:t>Redundancia</a:t>
            </a:r>
            <a:r>
              <a:rPr lang="es-ES" dirty="0"/>
              <a:t> de acceso por diseño.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b="1" dirty="0">
                <a:solidFill>
                  <a:srgbClr val="FF0000"/>
                </a:solidFill>
              </a:rPr>
              <a:t>Pero… Bajas velocidades y frecuencia de datos</a:t>
            </a:r>
            <a:r>
              <a:rPr lang="es-ES" dirty="0"/>
              <a:t>,</a:t>
            </a:r>
          </a:p>
          <a:p>
            <a:endParaRPr lang="es-ES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F3D31F1-3C9B-41E9-B581-9EF5695612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41" y="489735"/>
            <a:ext cx="4918746" cy="333874"/>
          </a:xfrm>
        </p:spPr>
        <p:txBody>
          <a:bodyPr/>
          <a:lstStyle/>
          <a:p>
            <a:r>
              <a:rPr lang="es-ES" dirty="0"/>
              <a:t>¿Por qué </a:t>
            </a:r>
            <a:r>
              <a:rPr lang="es-ES" dirty="0" err="1"/>
              <a:t>LoRaWAN</a:t>
            </a:r>
            <a:r>
              <a:rPr lang="es-ES" dirty="0"/>
              <a:t> para </a:t>
            </a:r>
            <a:r>
              <a:rPr lang="es-ES" dirty="0" err="1"/>
              <a:t>IoT</a:t>
            </a:r>
            <a:r>
              <a:rPr lang="es-ES" dirty="0"/>
              <a:t>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DEC0C05-DE79-4737-9910-3EE74E859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887" y="743878"/>
            <a:ext cx="3657917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64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87F065-7032-4167-87A9-BD9AA8EE1E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47488C52-A21E-4BBA-86AC-F1F219BC62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Arquitectura </a:t>
            </a:r>
            <a:r>
              <a:rPr lang="es-ES" dirty="0" err="1"/>
              <a:t>LoRaWAN</a:t>
            </a:r>
            <a:endParaRPr lang="es-ES" dirty="0"/>
          </a:p>
        </p:txBody>
      </p:sp>
      <p:sp>
        <p:nvSpPr>
          <p:cNvPr id="90" name="Título 1">
            <a:extLst>
              <a:ext uri="{FF2B5EF4-FFF2-40B4-BE49-F238E27FC236}">
                <a16:creationId xmlns:a16="http://schemas.microsoft.com/office/drawing/2014/main" id="{9F9BFAAC-9B7E-4043-8D37-612869374CD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09825" y="76200"/>
            <a:ext cx="6734175" cy="384175"/>
          </a:xfrm>
        </p:spPr>
        <p:txBody>
          <a:bodyPr/>
          <a:lstStyle/>
          <a:p>
            <a:r>
              <a:rPr lang="es-ES" sz="2000" dirty="0">
                <a:solidFill>
                  <a:srgbClr val="0070C0"/>
                </a:solidFill>
                <a:latin typeface="Vinci Sans"/>
              </a:rPr>
              <a:t>Soluciones </a:t>
            </a:r>
            <a:r>
              <a:rPr lang="es-ES" sz="2000" dirty="0" err="1">
                <a:solidFill>
                  <a:srgbClr val="0070C0"/>
                </a:solidFill>
                <a:latin typeface="Vinci Sans"/>
              </a:rPr>
              <a:t>LoRaWAN</a:t>
            </a:r>
            <a:endParaRPr lang="es-ES" sz="2000" dirty="0">
              <a:solidFill>
                <a:srgbClr val="0070C0"/>
              </a:solidFill>
              <a:latin typeface="Vinci San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66C31D3-A3D8-4080-B099-0B392EC87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7" y="1006565"/>
            <a:ext cx="8596105" cy="374936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5D7B5F2-C7A9-46D7-85E7-60D5D6BC1789}"/>
              </a:ext>
            </a:extLst>
          </p:cNvPr>
          <p:cNvSpPr txBox="1"/>
          <p:nvPr/>
        </p:nvSpPr>
        <p:spPr>
          <a:xfrm>
            <a:off x="7590213" y="4774168"/>
            <a:ext cx="1553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 Cisco</a:t>
            </a:r>
          </a:p>
        </p:txBody>
      </p:sp>
    </p:spTree>
    <p:extLst>
      <p:ext uri="{BB962C8B-B14F-4D97-AF65-F5344CB8AC3E}">
        <p14:creationId xmlns:p14="http://schemas.microsoft.com/office/powerpoint/2010/main" val="2092492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8DCBAD9-26A8-4EC5-9D04-DDA2FD574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3B49609A-819D-4BF0-832E-EA532B9904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65457" tIns="32729" rIns="65457" bIns="32729"/>
          <a:lstStyle>
            <a:lvl1pPr marL="327285" indent="-327285">
              <a:buSzPct val="115000"/>
              <a:buFontTx/>
              <a:buBlip>
                <a:blip r:embed="rId2"/>
              </a:buBlip>
              <a:defRPr sz="16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09119" indent="-272738"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90951" indent="-218190"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527332" indent="-218190">
              <a:buSzPct val="100000"/>
              <a:buFont typeface="Wingdings" panose="05000000000000000000" pitchFamily="2" charset="2"/>
              <a:buChar char="ü"/>
              <a:defRPr sz="120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963712" indent="-218190">
              <a:buSzPct val="100000"/>
              <a:buFontTx/>
              <a:buBlip>
                <a:blip r:embed="rId3"/>
              </a:buBlip>
              <a:defRPr sz="1200">
                <a:solidFill>
                  <a:srgbClr val="58727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marL="0" lvl="0" indent="0">
              <a:buNone/>
            </a:pPr>
            <a:r>
              <a:rPr lang="es-ES_tradnl" sz="1500" dirty="0">
                <a:solidFill>
                  <a:srgbClr val="005EB8"/>
                </a:solidFill>
                <a:latin typeface="Vinci Sans" panose="02000000000000000000"/>
              </a:rPr>
              <a:t>Gestión variable del ancho de banda ADR (</a:t>
            </a:r>
            <a:r>
              <a:rPr lang="es-ES_tradnl" sz="1500" dirty="0" err="1">
                <a:solidFill>
                  <a:srgbClr val="005EB8"/>
                </a:solidFill>
                <a:latin typeface="Vinci Sans" panose="02000000000000000000"/>
              </a:rPr>
              <a:t>Adaptative</a:t>
            </a:r>
            <a:r>
              <a:rPr lang="es-ES_tradnl" sz="1500" dirty="0">
                <a:solidFill>
                  <a:srgbClr val="005EB8"/>
                </a:solidFill>
                <a:latin typeface="Vinci Sans" panose="02000000000000000000"/>
              </a:rPr>
              <a:t> Data </a:t>
            </a:r>
            <a:r>
              <a:rPr lang="es-ES_tradnl" sz="1500" dirty="0" err="1">
                <a:solidFill>
                  <a:srgbClr val="005EB8"/>
                </a:solidFill>
                <a:latin typeface="Vinci Sans" panose="02000000000000000000"/>
              </a:rPr>
              <a:t>Rate</a:t>
            </a:r>
            <a:r>
              <a:rPr lang="es-ES_tradnl" sz="1500" dirty="0">
                <a:solidFill>
                  <a:srgbClr val="005EB8"/>
                </a:solidFill>
                <a:latin typeface="Vinci Sans" panose="02000000000000000000"/>
              </a:rPr>
              <a:t>):</a:t>
            </a:r>
          </a:p>
          <a:p>
            <a:pPr marL="40910" indent="0">
              <a:buNone/>
            </a:pPr>
            <a:endParaRPr lang="es-ES_tradnl" sz="1350" dirty="0">
              <a:solidFill>
                <a:srgbClr val="B1B3B4"/>
              </a:solidFill>
              <a:latin typeface="Vinci Sans" panose="0200000000000000000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ADD0A2D-718D-4D3F-9AF4-BE011785C0E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22426" y="1041553"/>
            <a:ext cx="4048125" cy="223218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7268CA3-2292-453D-8414-19217EE9232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26734" y="1158713"/>
            <a:ext cx="4094840" cy="2115024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827D3EB4-56AE-4239-9FE0-3C68F99EA248}"/>
              </a:ext>
            </a:extLst>
          </p:cNvPr>
          <p:cNvSpPr txBox="1">
            <a:spLocks/>
          </p:cNvSpPr>
          <p:nvPr/>
        </p:nvSpPr>
        <p:spPr>
          <a:xfrm>
            <a:off x="488141" y="3491681"/>
            <a:ext cx="8222429" cy="1132514"/>
          </a:xfrm>
          <a:prstGeom prst="rect">
            <a:avLst/>
          </a:prstGeom>
        </p:spPr>
        <p:txBody>
          <a:bodyPr lIns="65457" tIns="32729" rIns="65457" bIns="32729"/>
          <a:lstStyle>
            <a:lvl1pPr marL="327285" indent="-327285" algn="l" defTabSz="581827" rtl="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Tx/>
              <a:buBlip>
                <a:blip r:embed="rId2"/>
              </a:buBlip>
              <a:defRPr sz="16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1pPr>
            <a:lvl2pPr marL="709119" indent="-272738" algn="l" defTabSz="581827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  <a:defRPr sz="1400" b="0" i="0" kern="12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090951" indent="-218190" algn="l" defTabSz="581827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1527332" indent="-218190" algn="l" defTabSz="581827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ü"/>
              <a:defRPr sz="1200" kern="120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1963712" indent="-218190" algn="l" defTabSz="581827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3"/>
              </a:buBlip>
              <a:defRPr sz="1200" kern="1200">
                <a:solidFill>
                  <a:srgbClr val="58727F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3200044" indent="-290913" algn="l" defTabSz="581827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1871" indent="-290913" algn="l" defTabSz="581827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3696" indent="-290913" algn="l" defTabSz="581827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5523" indent="-290913" algn="l" defTabSz="581827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1500" dirty="0">
                <a:solidFill>
                  <a:srgbClr val="005EB8"/>
                </a:solidFill>
                <a:latin typeface="Vinci Sans" panose="02000000000000000000"/>
              </a:rPr>
              <a:t>Número y la distribución de los GW… varía en función de diversos factores…</a:t>
            </a:r>
          </a:p>
          <a:p>
            <a:pPr lvl="1"/>
            <a:r>
              <a:rPr lang="es-ES_tradnl" sz="1350" dirty="0">
                <a:solidFill>
                  <a:srgbClr val="005EB8"/>
                </a:solidFill>
                <a:latin typeface="Vinci Sans" panose="02000000000000000000"/>
              </a:rPr>
              <a:t>Tipo de dispositivos, calidad de cobertura (SF fija </a:t>
            </a:r>
            <a:r>
              <a:rPr lang="es-ES_tradnl" sz="1350" dirty="0" err="1">
                <a:solidFill>
                  <a:srgbClr val="005EB8"/>
                </a:solidFill>
                <a:latin typeface="Vinci Sans" panose="02000000000000000000"/>
              </a:rPr>
              <a:t>payload</a:t>
            </a:r>
            <a:r>
              <a:rPr lang="es-ES_tradnl" sz="1350" dirty="0">
                <a:solidFill>
                  <a:srgbClr val="005EB8"/>
                </a:solidFill>
                <a:latin typeface="Vinci Sans" panose="02000000000000000000"/>
              </a:rPr>
              <a:t>, ancho de banda y consumo de energía del sensor), Distancias, orografía y zonas de sombra (Max: 15km, Típico:2km)</a:t>
            </a:r>
          </a:p>
          <a:p>
            <a:pPr lvl="1"/>
            <a:r>
              <a:rPr lang="es-ES_tradnl" sz="1350" dirty="0">
                <a:solidFill>
                  <a:srgbClr val="005EB8"/>
                </a:solidFill>
                <a:latin typeface="Vinci Sans" panose="02000000000000000000"/>
              </a:rPr>
              <a:t>Densidad de dispositivos, periodicidad del envió de información,…</a:t>
            </a:r>
          </a:p>
          <a:p>
            <a:pPr lvl="1"/>
            <a:r>
              <a:rPr lang="es-ES_tradnl" sz="1350" dirty="0">
                <a:solidFill>
                  <a:srgbClr val="005EB8"/>
                </a:solidFill>
                <a:latin typeface="Vinci Sans" panose="02000000000000000000"/>
              </a:rPr>
              <a:t>Ubicación del GW (la altura mejora la cobertura),, antenas utilizadas,…</a:t>
            </a:r>
          </a:p>
          <a:p>
            <a:pPr lvl="1"/>
            <a:endParaRPr lang="es-ES_tradnl" sz="1350" dirty="0">
              <a:solidFill>
                <a:srgbClr val="005EB8"/>
              </a:solidFill>
              <a:latin typeface="Vinci Sans" panose="02000000000000000000"/>
            </a:endParaRPr>
          </a:p>
          <a:p>
            <a:pPr marL="40910" indent="0">
              <a:buNone/>
            </a:pPr>
            <a:endParaRPr lang="es-ES_tradnl" sz="1350" dirty="0">
              <a:solidFill>
                <a:srgbClr val="B1B3B4"/>
              </a:solidFill>
              <a:latin typeface="Vinci Sans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218439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918A59-A6BD-43DE-A6D8-A3EF7184B2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E4FCB9B4-B849-4F1F-98F7-6834155985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Ejemplo de proyecto. Compañía de aguas, lectura contadores.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B0541A3-425F-405E-B5C9-783650665F84}"/>
              </a:ext>
            </a:extLst>
          </p:cNvPr>
          <p:cNvSpPr txBox="1">
            <a:spLocks/>
          </p:cNvSpPr>
          <p:nvPr/>
        </p:nvSpPr>
        <p:spPr>
          <a:xfrm>
            <a:off x="4975861" y="703830"/>
            <a:ext cx="3368040" cy="389935"/>
          </a:xfrm>
          <a:prstGeom prst="rect">
            <a:avLst/>
          </a:prstGeom>
        </p:spPr>
        <p:txBody>
          <a:bodyPr lIns="65457" tIns="32729" rIns="65457" bIns="32729"/>
          <a:lstStyle>
            <a:lvl1pPr marL="327285" indent="-327285" algn="l" defTabSz="581827" rtl="0" eaLnBrk="0" fontAlgn="base" hangingPunct="0">
              <a:spcBef>
                <a:spcPct val="20000"/>
              </a:spcBef>
              <a:spcAft>
                <a:spcPct val="0"/>
              </a:spcAft>
              <a:buSzPct val="115000"/>
              <a:buFontTx/>
              <a:buBlip>
                <a:blip r:embed="rId3"/>
              </a:buBlip>
              <a:defRPr sz="16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1pPr>
            <a:lvl2pPr marL="709119" indent="-272738" algn="l" defTabSz="581827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  <a:defRPr sz="1400" b="0" i="0" kern="120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1090951" indent="-218190" algn="l" defTabSz="581827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1527332" indent="-218190" algn="l" defTabSz="581827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ü"/>
              <a:defRPr sz="1200" kern="120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1963712" indent="-218190" algn="l" defTabSz="581827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Blip>
                <a:blip r:embed="rId4"/>
              </a:buBlip>
              <a:defRPr sz="1200" kern="1200">
                <a:solidFill>
                  <a:srgbClr val="58727F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3200044" indent="-290913" algn="l" defTabSz="581827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1871" indent="-290913" algn="l" defTabSz="581827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63696" indent="-290913" algn="l" defTabSz="581827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45523" indent="-290913" algn="l" defTabSz="581827" rtl="0" eaLnBrk="1" latinLnBrk="0" hangingPunct="1">
              <a:spcBef>
                <a:spcPct val="20000"/>
              </a:spcBef>
              <a:buFont typeface="Arial"/>
              <a:buChar char="•"/>
              <a:defRPr sz="2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7286" lvl="1" indent="0">
              <a:buNone/>
            </a:pPr>
            <a:endParaRPr lang="es-ES_tradnl" sz="1350" dirty="0">
              <a:solidFill>
                <a:srgbClr val="005EB8"/>
              </a:solidFill>
              <a:latin typeface="Vinci Sans" panose="02000000000000000000"/>
            </a:endParaRPr>
          </a:p>
          <a:p>
            <a:endParaRPr lang="es-ES_tradnl" sz="1500" dirty="0">
              <a:solidFill>
                <a:srgbClr val="005EB8"/>
              </a:solidFill>
              <a:latin typeface="Vinci Sans" panose="02000000000000000000"/>
            </a:endParaRPr>
          </a:p>
          <a:p>
            <a:endParaRPr lang="es-ES_tradnl" sz="1500" dirty="0">
              <a:solidFill>
                <a:srgbClr val="005EB8"/>
              </a:solidFill>
              <a:latin typeface="Vinci Sans" panose="02000000000000000000"/>
            </a:endParaRPr>
          </a:p>
          <a:p>
            <a:pPr marL="40910" indent="0">
              <a:buNone/>
            </a:pPr>
            <a:endParaRPr lang="es-ES_tradnl" sz="1350" dirty="0">
              <a:solidFill>
                <a:srgbClr val="B1B3B4"/>
              </a:solidFill>
              <a:latin typeface="Vinci Sans" panose="0200000000000000000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6818A6-F8A3-4D36-A2A8-DED8558E6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429" y="3501546"/>
            <a:ext cx="3240171" cy="15054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1383F87-59D5-4A37-B668-A70C2674D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0185" y="2164886"/>
            <a:ext cx="2099415" cy="11809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9DAEBAC-983D-4E79-ACA6-5F3F7CB34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93" y="3228087"/>
            <a:ext cx="4576668" cy="18084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1CAF14-6CC1-46D5-BAD0-9327328D4F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320" y="832787"/>
            <a:ext cx="4258310" cy="23953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5A4F27-16F2-40DB-8DC1-CED91A172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7792" y="926980"/>
            <a:ext cx="2842479" cy="12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38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C309EF-C2FC-414E-A299-55244A0D3E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19050" indent="0">
              <a:buNone/>
            </a:pPr>
            <a:r>
              <a:rPr lang="es-ES" sz="2400" dirty="0"/>
              <a:t>Nosotros</a:t>
            </a:r>
          </a:p>
        </p:txBody>
      </p:sp>
    </p:spTree>
    <p:extLst>
      <p:ext uri="{BB962C8B-B14F-4D97-AF65-F5344CB8AC3E}">
        <p14:creationId xmlns:p14="http://schemas.microsoft.com/office/powerpoint/2010/main" val="296754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8382A6-DC52-4EC2-AD67-FC34537846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 err="1"/>
              <a:t>IoTaaS</a:t>
            </a:r>
            <a:r>
              <a:rPr lang="es-ES" dirty="0"/>
              <a:t> ALL-IN-ONE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4380FF8-2115-4801-A5B7-4036BBC5B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686476"/>
            <a:ext cx="5204401" cy="43029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DE6766-6E72-419F-9183-B40A3063FA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218"/>
          <a:stretch/>
        </p:blipFill>
        <p:spPr>
          <a:xfrm>
            <a:off x="5444932" y="466726"/>
            <a:ext cx="3699068" cy="2070296"/>
          </a:xfrm>
          <a:prstGeom prst="rect">
            <a:avLst/>
          </a:prstGeom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718D5726-F556-45BD-B3D9-B06DC886344D}"/>
              </a:ext>
            </a:extLst>
          </p:cNvPr>
          <p:cNvSpPr/>
          <p:nvPr/>
        </p:nvSpPr>
        <p:spPr>
          <a:xfrm>
            <a:off x="180746" y="3634693"/>
            <a:ext cx="5204401" cy="935182"/>
          </a:xfrm>
          <a:prstGeom prst="rightArrow">
            <a:avLst/>
          </a:prstGeom>
          <a:solidFill>
            <a:schemeClr val="bg1">
              <a:alpha val="45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AD7AE7D-143A-499C-AF5A-34717B9F4AED}"/>
              </a:ext>
            </a:extLst>
          </p:cNvPr>
          <p:cNvSpPr/>
          <p:nvPr/>
        </p:nvSpPr>
        <p:spPr>
          <a:xfrm>
            <a:off x="7364557" y="1878157"/>
            <a:ext cx="1231323" cy="4221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A50A16B-57D0-4073-8963-F575F40736CF}"/>
              </a:ext>
            </a:extLst>
          </p:cNvPr>
          <p:cNvGrpSpPr/>
          <p:nvPr/>
        </p:nvGrpSpPr>
        <p:grpSpPr>
          <a:xfrm>
            <a:off x="1783080" y="1940502"/>
            <a:ext cx="3013528" cy="1588269"/>
            <a:chOff x="2529840" y="2587336"/>
            <a:chExt cx="3865637" cy="2117692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D1AC1215-C0D8-419C-90B3-B1F0305DD84C}"/>
                </a:ext>
              </a:extLst>
            </p:cNvPr>
            <p:cNvSpPr/>
            <p:nvPr/>
          </p:nvSpPr>
          <p:spPr>
            <a:xfrm>
              <a:off x="2529840" y="2587336"/>
              <a:ext cx="3865637" cy="2117692"/>
            </a:xfrm>
            <a:prstGeom prst="roundRect">
              <a:avLst/>
            </a:prstGeom>
            <a:solidFill>
              <a:schemeClr val="accent5">
                <a:alpha val="46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867B502-471D-422B-A45A-99CE7495DC63}"/>
                </a:ext>
              </a:extLst>
            </p:cNvPr>
            <p:cNvSpPr txBox="1"/>
            <p:nvPr/>
          </p:nvSpPr>
          <p:spPr>
            <a:xfrm>
              <a:off x="2529840" y="3029864"/>
              <a:ext cx="23012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dirty="0">
                  <a:solidFill>
                    <a:schemeClr val="bg1"/>
                  </a:solidFill>
                </a:rPr>
                <a:t>Aplicación Cloud</a:t>
              </a:r>
            </a:p>
            <a:p>
              <a:r>
                <a:rPr lang="es-ES" sz="1500" dirty="0" err="1">
                  <a:solidFill>
                    <a:schemeClr val="bg1"/>
                  </a:solidFill>
                </a:rPr>
                <a:t>IoTaaS</a:t>
              </a:r>
              <a:endParaRPr lang="es-E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FAD0C6B1-BE06-40AC-B134-8804AAC9C687}"/>
              </a:ext>
            </a:extLst>
          </p:cNvPr>
          <p:cNvGrpSpPr/>
          <p:nvPr/>
        </p:nvGrpSpPr>
        <p:grpSpPr>
          <a:xfrm>
            <a:off x="1783081" y="3528771"/>
            <a:ext cx="3013527" cy="935182"/>
            <a:chOff x="2529839" y="4705028"/>
            <a:chExt cx="3865637" cy="1246909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2DA625C2-EE64-4F3F-A5BE-B361C119EE2E}"/>
                </a:ext>
              </a:extLst>
            </p:cNvPr>
            <p:cNvSpPr/>
            <p:nvPr/>
          </p:nvSpPr>
          <p:spPr>
            <a:xfrm>
              <a:off x="2529839" y="4705028"/>
              <a:ext cx="3865637" cy="1246909"/>
            </a:xfrm>
            <a:prstGeom prst="roundRect">
              <a:avLst/>
            </a:prstGeom>
            <a:solidFill>
              <a:schemeClr val="accent5">
                <a:alpha val="46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4EA5ED9-71E5-4702-AF43-EC209400338E}"/>
                </a:ext>
              </a:extLst>
            </p:cNvPr>
            <p:cNvSpPr txBox="1"/>
            <p:nvPr/>
          </p:nvSpPr>
          <p:spPr>
            <a:xfrm>
              <a:off x="2712720" y="4925592"/>
              <a:ext cx="339463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dirty="0">
                  <a:solidFill>
                    <a:schemeClr val="bg1"/>
                  </a:solidFill>
                </a:rPr>
                <a:t>GW </a:t>
              </a:r>
              <a:r>
                <a:rPr lang="es-ES" sz="1500" dirty="0" err="1">
                  <a:solidFill>
                    <a:schemeClr val="bg1"/>
                  </a:solidFill>
                </a:rPr>
                <a:t>LoRaWAN</a:t>
              </a:r>
              <a:endParaRPr lang="es-ES" sz="1500" dirty="0">
                <a:solidFill>
                  <a:schemeClr val="bg1"/>
                </a:solidFill>
              </a:endParaRPr>
            </a:p>
            <a:p>
              <a:r>
                <a:rPr lang="es-ES" sz="1500" dirty="0">
                  <a:solidFill>
                    <a:schemeClr val="bg1"/>
                  </a:solidFill>
                </a:rPr>
                <a:t>Gestionado y </a:t>
              </a:r>
              <a:r>
                <a:rPr lang="es-ES" sz="1500" dirty="0" err="1">
                  <a:solidFill>
                    <a:schemeClr val="bg1"/>
                  </a:solidFill>
                </a:rPr>
                <a:t>Autoprovisionado</a:t>
              </a:r>
              <a:endParaRPr lang="es-E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AA38B82-9078-4DE9-95B9-C70ED7E2205C}"/>
              </a:ext>
            </a:extLst>
          </p:cNvPr>
          <p:cNvGrpSpPr/>
          <p:nvPr/>
        </p:nvGrpSpPr>
        <p:grpSpPr>
          <a:xfrm>
            <a:off x="1783081" y="4471745"/>
            <a:ext cx="3013526" cy="431706"/>
            <a:chOff x="2529838" y="5962327"/>
            <a:chExt cx="3865637" cy="575608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365FE18A-38FF-4BA7-BA92-B7E9CA323599}"/>
                </a:ext>
              </a:extLst>
            </p:cNvPr>
            <p:cNvSpPr/>
            <p:nvPr/>
          </p:nvSpPr>
          <p:spPr>
            <a:xfrm>
              <a:off x="2529838" y="5962327"/>
              <a:ext cx="3865637" cy="575608"/>
            </a:xfrm>
            <a:prstGeom prst="roundRect">
              <a:avLst/>
            </a:prstGeom>
            <a:solidFill>
              <a:schemeClr val="accent5">
                <a:alpha val="46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E9DF82CB-790E-43FA-B222-23A5BE074CD3}"/>
                </a:ext>
              </a:extLst>
            </p:cNvPr>
            <p:cNvSpPr txBox="1"/>
            <p:nvPr/>
          </p:nvSpPr>
          <p:spPr>
            <a:xfrm>
              <a:off x="2590799" y="5992216"/>
              <a:ext cx="380467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350" dirty="0">
                  <a:solidFill>
                    <a:schemeClr val="bg1"/>
                  </a:solidFill>
                </a:rPr>
                <a:t>Sensores y actuadores </a:t>
              </a:r>
              <a:r>
                <a:rPr lang="es-ES" sz="1350" dirty="0" err="1">
                  <a:solidFill>
                    <a:schemeClr val="bg1"/>
                  </a:solidFill>
                </a:rPr>
                <a:t>pre-integrados</a:t>
              </a:r>
              <a:endParaRPr lang="es-ES" sz="13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DA0BB72E-F78E-4E70-8288-D231306DE65E}"/>
              </a:ext>
            </a:extLst>
          </p:cNvPr>
          <p:cNvGrpSpPr/>
          <p:nvPr/>
        </p:nvGrpSpPr>
        <p:grpSpPr>
          <a:xfrm>
            <a:off x="1783081" y="1425882"/>
            <a:ext cx="3310445" cy="482220"/>
            <a:chOff x="2560317" y="1901176"/>
            <a:chExt cx="4231050" cy="642960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D6ED6C4C-416A-4C2E-8611-C5A4031B8F71}"/>
                </a:ext>
              </a:extLst>
            </p:cNvPr>
            <p:cNvSpPr/>
            <p:nvPr/>
          </p:nvSpPr>
          <p:spPr>
            <a:xfrm>
              <a:off x="2560317" y="1901176"/>
              <a:ext cx="3865637" cy="642960"/>
            </a:xfrm>
            <a:prstGeom prst="roundRect">
              <a:avLst/>
            </a:prstGeom>
            <a:solidFill>
              <a:schemeClr val="accent5">
                <a:alpha val="46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6C0A78EC-5C16-4C0D-AF48-DE808057D584}"/>
                </a:ext>
              </a:extLst>
            </p:cNvPr>
            <p:cNvSpPr txBox="1"/>
            <p:nvPr/>
          </p:nvSpPr>
          <p:spPr>
            <a:xfrm>
              <a:off x="2608224" y="2045783"/>
              <a:ext cx="41831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500" dirty="0">
                  <a:solidFill>
                    <a:schemeClr val="bg1"/>
                  </a:solidFill>
                </a:rPr>
                <a:t>Integración customizada</a:t>
              </a:r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A9ADB82E-0E11-4D10-82B4-4E669C180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605" y="1494773"/>
            <a:ext cx="640136" cy="3337850"/>
          </a:xfrm>
          <a:prstGeom prst="rect">
            <a:avLst/>
          </a:prstGeo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A1475E9F-7C30-44CB-AC0F-8D6ADD63C03D}"/>
              </a:ext>
            </a:extLst>
          </p:cNvPr>
          <p:cNvGrpSpPr/>
          <p:nvPr/>
        </p:nvGrpSpPr>
        <p:grpSpPr>
          <a:xfrm>
            <a:off x="5121817" y="1468546"/>
            <a:ext cx="266609" cy="3390305"/>
            <a:chOff x="2529840" y="2587336"/>
            <a:chExt cx="3865637" cy="2117692"/>
          </a:xfrm>
        </p:grpSpPr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1F43FC71-5E45-4B83-93ED-692381F62FEB}"/>
                </a:ext>
              </a:extLst>
            </p:cNvPr>
            <p:cNvSpPr/>
            <p:nvPr/>
          </p:nvSpPr>
          <p:spPr>
            <a:xfrm>
              <a:off x="2529840" y="2587336"/>
              <a:ext cx="3865637" cy="2117692"/>
            </a:xfrm>
            <a:prstGeom prst="roundRect">
              <a:avLst/>
            </a:prstGeom>
            <a:solidFill>
              <a:schemeClr val="accent5">
                <a:alpha val="46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A3DFC0F1-08B3-4FAD-84DC-A6CF89859F42}"/>
                </a:ext>
              </a:extLst>
            </p:cNvPr>
            <p:cNvSpPr txBox="1"/>
            <p:nvPr/>
          </p:nvSpPr>
          <p:spPr>
            <a:xfrm>
              <a:off x="2529840" y="3029864"/>
              <a:ext cx="2301238" cy="20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sz="1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5681A37D-2CC6-45AA-820D-946473D3598B}"/>
              </a:ext>
            </a:extLst>
          </p:cNvPr>
          <p:cNvGrpSpPr/>
          <p:nvPr/>
        </p:nvGrpSpPr>
        <p:grpSpPr>
          <a:xfrm>
            <a:off x="4826917" y="1482153"/>
            <a:ext cx="266609" cy="3390305"/>
            <a:chOff x="2529840" y="2587336"/>
            <a:chExt cx="3865637" cy="2117692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2369CCD5-0786-40A3-A876-FEBE17B6796C}"/>
                </a:ext>
              </a:extLst>
            </p:cNvPr>
            <p:cNvSpPr/>
            <p:nvPr/>
          </p:nvSpPr>
          <p:spPr>
            <a:xfrm>
              <a:off x="2529840" y="2587336"/>
              <a:ext cx="3865637" cy="2117692"/>
            </a:xfrm>
            <a:prstGeom prst="roundRect">
              <a:avLst/>
            </a:prstGeom>
            <a:solidFill>
              <a:schemeClr val="accent5">
                <a:alpha val="46000"/>
              </a:scheme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CBA72ED3-DD1E-4660-9CBC-14C929748A68}"/>
                </a:ext>
              </a:extLst>
            </p:cNvPr>
            <p:cNvSpPr txBox="1"/>
            <p:nvPr/>
          </p:nvSpPr>
          <p:spPr>
            <a:xfrm>
              <a:off x="2529840" y="3029864"/>
              <a:ext cx="2301238" cy="201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E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693507-C3D0-4C4B-868F-E1461AABEC1D}"/>
              </a:ext>
            </a:extLst>
          </p:cNvPr>
          <p:cNvSpPr txBox="1"/>
          <p:nvPr/>
        </p:nvSpPr>
        <p:spPr>
          <a:xfrm>
            <a:off x="2188029" y="1744628"/>
            <a:ext cx="7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highlight>
                  <a:srgbClr val="FFFFFF"/>
                </a:highlight>
              </a:rPr>
              <a:t>APIs</a:t>
            </a:r>
            <a:endParaRPr lang="es-ES" dirty="0">
              <a:highlight>
                <a:srgbClr val="FFFFFF"/>
              </a:highlight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4F80BDD-356D-44AB-B3A0-7B150CBCFD77}"/>
              </a:ext>
            </a:extLst>
          </p:cNvPr>
          <p:cNvSpPr txBox="1"/>
          <p:nvPr/>
        </p:nvSpPr>
        <p:spPr>
          <a:xfrm>
            <a:off x="5594105" y="2560841"/>
            <a:ext cx="3504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tx2"/>
                </a:solidFill>
              </a:rPr>
              <a:t>- Garantiza</a:t>
            </a:r>
            <a:r>
              <a:rPr lang="es-ES" sz="1600" b="1" dirty="0">
                <a:solidFill>
                  <a:schemeClr val="tx2"/>
                </a:solidFill>
              </a:rPr>
              <a:t> a priori el éxito </a:t>
            </a:r>
            <a:r>
              <a:rPr lang="es-ES" sz="1600" dirty="0">
                <a:solidFill>
                  <a:schemeClr val="tx2"/>
                </a:solidFill>
              </a:rPr>
              <a:t>del proyecto </a:t>
            </a:r>
            <a:r>
              <a:rPr lang="es-ES" sz="1600" dirty="0" err="1">
                <a:solidFill>
                  <a:schemeClr val="tx2"/>
                </a:solidFill>
              </a:rPr>
              <a:t>IoT</a:t>
            </a:r>
            <a:r>
              <a:rPr lang="es-ES" sz="1600" dirty="0">
                <a:solidFill>
                  <a:schemeClr val="tx2"/>
                </a:solidFill>
              </a:rPr>
              <a:t>, más allá del simple piloto o POC.</a:t>
            </a:r>
          </a:p>
          <a:p>
            <a:r>
              <a:rPr lang="es-ES" sz="1600" dirty="0">
                <a:solidFill>
                  <a:schemeClr val="tx2"/>
                </a:solidFill>
              </a:rPr>
              <a:t>- </a:t>
            </a:r>
            <a:r>
              <a:rPr lang="es-ES" sz="1600" b="1" dirty="0">
                <a:solidFill>
                  <a:schemeClr val="tx2"/>
                </a:solidFill>
              </a:rPr>
              <a:t>Todas las piezas están </a:t>
            </a:r>
            <a:r>
              <a:rPr lang="es-ES" sz="1600" b="1" dirty="0" err="1">
                <a:solidFill>
                  <a:schemeClr val="tx2"/>
                </a:solidFill>
              </a:rPr>
              <a:t>pre-integradas</a:t>
            </a:r>
            <a:r>
              <a:rPr lang="es-ES" sz="1600" b="1" dirty="0">
                <a:solidFill>
                  <a:schemeClr val="tx2"/>
                </a:solidFill>
              </a:rPr>
              <a:t> </a:t>
            </a:r>
            <a:r>
              <a:rPr lang="es-ES" sz="1600" dirty="0">
                <a:solidFill>
                  <a:schemeClr val="tx2"/>
                </a:solidFill>
              </a:rPr>
              <a:t>y cuentan con </a:t>
            </a:r>
            <a:r>
              <a:rPr lang="es-ES" sz="1600" b="1" dirty="0">
                <a:solidFill>
                  <a:schemeClr val="tx2"/>
                </a:solidFill>
              </a:rPr>
              <a:t>soporte unificado</a:t>
            </a:r>
            <a:r>
              <a:rPr lang="es-ES" sz="1600" dirty="0">
                <a:solidFill>
                  <a:schemeClr val="tx2"/>
                </a:solidFill>
              </a:rPr>
              <a:t> para todo el sistema.</a:t>
            </a:r>
          </a:p>
          <a:p>
            <a:r>
              <a:rPr lang="es-ES" sz="1600" dirty="0">
                <a:solidFill>
                  <a:schemeClr val="tx2"/>
                </a:solidFill>
              </a:rPr>
              <a:t>- Permite </a:t>
            </a:r>
            <a:r>
              <a:rPr lang="es-ES" sz="1600" b="1" dirty="0">
                <a:solidFill>
                  <a:schemeClr val="tx2"/>
                </a:solidFill>
              </a:rPr>
              <a:t>escalar desde pilotos a grandes despliegues (&gt;10000) de forma elástica, </a:t>
            </a:r>
            <a:r>
              <a:rPr lang="es-ES" sz="1600" dirty="0">
                <a:solidFill>
                  <a:schemeClr val="tx2"/>
                </a:solidFill>
              </a:rPr>
              <a:t>sin disparar la complejidad y manteniendo el control sobre toda la infraestructura.</a:t>
            </a:r>
          </a:p>
        </p:txBody>
      </p:sp>
    </p:spTree>
    <p:extLst>
      <p:ext uri="{BB962C8B-B14F-4D97-AF65-F5344CB8AC3E}">
        <p14:creationId xmlns:p14="http://schemas.microsoft.com/office/powerpoint/2010/main" val="146759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oud Vector Free - Icono Icloud PNG Image | Transparent PNG Free Download  on SeekPNG">
            <a:extLst>
              <a:ext uri="{FF2B5EF4-FFF2-40B4-BE49-F238E27FC236}">
                <a16:creationId xmlns:a16="http://schemas.microsoft.com/office/drawing/2014/main" id="{4C7DCC0F-12FC-4516-91DA-4C0D01C37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208" y="1119210"/>
            <a:ext cx="4120071" cy="284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 Placeholder 5">
            <a:extLst>
              <a:ext uri="{FF2B5EF4-FFF2-40B4-BE49-F238E27FC236}">
                <a16:creationId xmlns:a16="http://schemas.microsoft.com/office/drawing/2014/main" id="{5149C5A2-A5C5-41AA-9AA9-66FE7F5AF2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IoTaas</a:t>
            </a:r>
            <a:r>
              <a:rPr lang="en-US" dirty="0"/>
              <a:t> architecture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6F04C40-89C3-46E4-8FE5-9D17CDCC0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JM" dirty="0" err="1"/>
              <a:t>Arquitectura</a:t>
            </a:r>
            <a:r>
              <a:rPr lang="en-JM" dirty="0"/>
              <a:t> </a:t>
            </a:r>
            <a:r>
              <a:rPr lang="en-JM" dirty="0" err="1"/>
              <a:t>IoTaaS</a:t>
            </a:r>
            <a:endParaRPr lang="en-JM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292C24-6DAD-704C-BDB2-7F0248629DF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189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7BD93D-B478-B64D-AF4F-19C3FAD304CB}" type="slidenum">
              <a:rPr lang="en-GB" smtClean="0"/>
              <a:pPr/>
              <a:t>21</a:t>
            </a:fld>
            <a:endParaRPr lang="fr-FR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7A34F17-44CE-4CFC-878E-0F2B34CE99D4}"/>
              </a:ext>
            </a:extLst>
          </p:cNvPr>
          <p:cNvCxnSpPr>
            <a:cxnSpLocks/>
          </p:cNvCxnSpPr>
          <p:nvPr/>
        </p:nvCxnSpPr>
        <p:spPr>
          <a:xfrm flipV="1">
            <a:off x="3657601" y="2398806"/>
            <a:ext cx="1698447" cy="2115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que 16" descr="Wi-Fi">
            <a:extLst>
              <a:ext uri="{FF2B5EF4-FFF2-40B4-BE49-F238E27FC236}">
                <a16:creationId xmlns:a16="http://schemas.microsoft.com/office/drawing/2014/main" id="{E55A64BD-3434-4735-80C2-7D56DF2AE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595940" y="1475436"/>
            <a:ext cx="1162933" cy="1834703"/>
          </a:xfrm>
          <a:prstGeom prst="rect">
            <a:avLst/>
          </a:prstGeom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AB5652F7-737C-428A-A7AF-38ED0FEA8AD9}"/>
              </a:ext>
            </a:extLst>
          </p:cNvPr>
          <p:cNvSpPr txBox="1"/>
          <p:nvPr/>
        </p:nvSpPr>
        <p:spPr>
          <a:xfrm>
            <a:off x="195946" y="3345018"/>
            <a:ext cx="1529390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1050" dirty="0">
                <a:solidFill>
                  <a:srgbClr val="078B75"/>
                </a:solidFill>
                <a:latin typeface="Vinci Sans" panose="02000000000000000000" pitchFamily="50" charset="0"/>
              </a:rPr>
              <a:t>Internet of Things</a:t>
            </a:r>
            <a:endParaRPr lang="en-BZ" sz="1050" dirty="0">
              <a:latin typeface="Vinci Sans" panose="02000000000000000000" pitchFamily="50" charset="0"/>
            </a:endParaRPr>
          </a:p>
          <a:p>
            <a:pPr algn="ctr"/>
            <a:r>
              <a:rPr lang="en-BZ" sz="800" dirty="0" err="1">
                <a:solidFill>
                  <a:schemeClr val="accent3">
                    <a:lumMod val="75000"/>
                  </a:schemeClr>
                </a:solidFill>
                <a:latin typeface="Vinci Sans" panose="02000000000000000000" pitchFamily="50" charset="0"/>
              </a:rPr>
              <a:t>Sensores</a:t>
            </a:r>
            <a:r>
              <a:rPr lang="en-BZ" sz="800" dirty="0">
                <a:solidFill>
                  <a:schemeClr val="accent3">
                    <a:lumMod val="75000"/>
                  </a:schemeClr>
                </a:solidFill>
                <a:latin typeface="Vinci Sans" panose="02000000000000000000" pitchFamily="50" charset="0"/>
              </a:rPr>
              <a:t> / </a:t>
            </a:r>
            <a:r>
              <a:rPr lang="en-BZ" sz="800" dirty="0" err="1">
                <a:solidFill>
                  <a:schemeClr val="accent3">
                    <a:lumMod val="75000"/>
                  </a:schemeClr>
                </a:solidFill>
                <a:latin typeface="Vinci Sans" panose="02000000000000000000" pitchFamily="50" charset="0"/>
              </a:rPr>
              <a:t>Actuadores</a:t>
            </a:r>
            <a:r>
              <a:rPr lang="en-BZ" sz="800" dirty="0">
                <a:solidFill>
                  <a:schemeClr val="accent3">
                    <a:lumMod val="75000"/>
                  </a:schemeClr>
                </a:solidFill>
                <a:latin typeface="Vinci Sans" panose="02000000000000000000" pitchFamily="50" charset="0"/>
              </a:rPr>
              <a:t> pre-</a:t>
            </a:r>
            <a:r>
              <a:rPr lang="en-BZ" sz="800" dirty="0" err="1">
                <a:solidFill>
                  <a:schemeClr val="accent3">
                    <a:lumMod val="75000"/>
                  </a:schemeClr>
                </a:solidFill>
                <a:latin typeface="Vinci Sans" panose="02000000000000000000" pitchFamily="50" charset="0"/>
              </a:rPr>
              <a:t>integrados</a:t>
            </a:r>
            <a:r>
              <a:rPr lang="en-BZ" sz="800" dirty="0">
                <a:solidFill>
                  <a:schemeClr val="accent3">
                    <a:lumMod val="75000"/>
                  </a:schemeClr>
                </a:solidFill>
                <a:latin typeface="Vinci Sans" panose="02000000000000000000" pitchFamily="50" charset="0"/>
              </a:rPr>
              <a:t> y Plug and Play.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A7C0D83E-86BC-49F9-89A1-5D6B1519EC55}"/>
              </a:ext>
            </a:extLst>
          </p:cNvPr>
          <p:cNvGrpSpPr/>
          <p:nvPr/>
        </p:nvGrpSpPr>
        <p:grpSpPr>
          <a:xfrm>
            <a:off x="4997335" y="1871881"/>
            <a:ext cx="857061" cy="994194"/>
            <a:chOff x="4107053" y="1227901"/>
            <a:chExt cx="962941" cy="1117015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48F43B7C-1847-4065-9B51-F9E7CBB5CEE7}"/>
                </a:ext>
              </a:extLst>
            </p:cNvPr>
            <p:cNvSpPr/>
            <p:nvPr/>
          </p:nvSpPr>
          <p:spPr>
            <a:xfrm rot="5400000">
              <a:off x="4030016" y="1304938"/>
              <a:ext cx="1117015" cy="962941"/>
            </a:xfrm>
            <a:prstGeom prst="hexagon">
              <a:avLst/>
            </a:prstGeom>
            <a:solidFill>
              <a:schemeClr val="bg1"/>
            </a:solidFill>
            <a:ln w="254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75"/>
            </a:p>
          </p:txBody>
        </p:sp>
        <p:sp>
          <p:nvSpPr>
            <p:cNvPr id="22" name="Hexagon 24">
              <a:extLst>
                <a:ext uri="{FF2B5EF4-FFF2-40B4-BE49-F238E27FC236}">
                  <a16:creationId xmlns:a16="http://schemas.microsoft.com/office/drawing/2014/main" id="{A79D9C2B-77BA-4BE3-9C05-7986864CA18D}"/>
                </a:ext>
              </a:extLst>
            </p:cNvPr>
            <p:cNvSpPr/>
            <p:nvPr/>
          </p:nvSpPr>
          <p:spPr>
            <a:xfrm rot="5400000">
              <a:off x="4228328" y="1475895"/>
              <a:ext cx="720394" cy="621027"/>
            </a:xfrm>
            <a:prstGeom prst="hexagon">
              <a:avLst/>
            </a:prstGeom>
            <a:solidFill>
              <a:schemeClr val="tx2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75"/>
            </a:p>
          </p:txBody>
        </p:sp>
      </p:grpSp>
      <p:sp>
        <p:nvSpPr>
          <p:cNvPr id="31" name="TextBox 27">
            <a:extLst>
              <a:ext uri="{FF2B5EF4-FFF2-40B4-BE49-F238E27FC236}">
                <a16:creationId xmlns:a16="http://schemas.microsoft.com/office/drawing/2014/main" id="{7753B7F2-D5FB-49C0-8A2F-FC4E18E50223}"/>
              </a:ext>
            </a:extLst>
          </p:cNvPr>
          <p:cNvSpPr txBox="1"/>
          <p:nvPr/>
        </p:nvSpPr>
        <p:spPr>
          <a:xfrm>
            <a:off x="1751419" y="2911222"/>
            <a:ext cx="13139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078B75"/>
                </a:solidFill>
                <a:latin typeface="Vinci Sans" panose="02000000000000000000" pitchFamily="50" charset="0"/>
              </a:rPr>
              <a:t> </a:t>
            </a:r>
            <a:r>
              <a:rPr lang="fr-FR" sz="1050" i="1" dirty="0" err="1">
                <a:solidFill>
                  <a:srgbClr val="078B75"/>
                </a:solidFill>
                <a:latin typeface="Vinci Sans" panose="02000000000000000000" pitchFamily="50" charset="0"/>
              </a:rPr>
              <a:t>LoRaWAN</a:t>
            </a:r>
            <a:endParaRPr lang="fr-FR" sz="1050" i="1" dirty="0">
              <a:solidFill>
                <a:srgbClr val="078B75"/>
              </a:solidFill>
              <a:latin typeface="Vinci Sans" panose="02000000000000000000" pitchFamily="50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461A31A-4601-4E81-B71D-3A2EF80F9261}"/>
              </a:ext>
            </a:extLst>
          </p:cNvPr>
          <p:cNvSpPr/>
          <p:nvPr/>
        </p:nvSpPr>
        <p:spPr>
          <a:xfrm>
            <a:off x="195946" y="4400206"/>
            <a:ext cx="8948054" cy="74800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Vinci Sans" panose="02000000000000000000" pitchFamily="50" charset="0"/>
            </a:endParaRP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B71EF3DC-FC39-4DFC-9F57-27939392D511}"/>
              </a:ext>
            </a:extLst>
          </p:cNvPr>
          <p:cNvGrpSpPr/>
          <p:nvPr/>
        </p:nvGrpSpPr>
        <p:grpSpPr>
          <a:xfrm>
            <a:off x="304870" y="4284003"/>
            <a:ext cx="8344580" cy="864213"/>
            <a:chOff x="304870" y="4085560"/>
            <a:chExt cx="8344580" cy="864212"/>
          </a:xfrm>
        </p:grpSpPr>
        <p:cxnSp>
          <p:nvCxnSpPr>
            <p:cNvPr id="44" name="Straight Connector 5">
              <a:extLst>
                <a:ext uri="{FF2B5EF4-FFF2-40B4-BE49-F238E27FC236}">
                  <a16:creationId xmlns:a16="http://schemas.microsoft.com/office/drawing/2014/main" id="{7AB164F6-A8DD-4660-9E39-C3BCDF63F342}"/>
                </a:ext>
              </a:extLst>
            </p:cNvPr>
            <p:cNvCxnSpPr>
              <a:cxnSpLocks/>
            </p:cNvCxnSpPr>
            <p:nvPr/>
          </p:nvCxnSpPr>
          <p:spPr>
            <a:xfrm>
              <a:off x="924969" y="4201764"/>
              <a:ext cx="6936331" cy="0"/>
            </a:xfrm>
            <a:prstGeom prst="line">
              <a:avLst/>
            </a:prstGeom>
            <a:ln w="38100" cap="sq">
              <a:solidFill>
                <a:schemeClr val="tx2"/>
              </a:solidFill>
              <a:bevel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17">
              <a:extLst>
                <a:ext uri="{FF2B5EF4-FFF2-40B4-BE49-F238E27FC236}">
                  <a16:creationId xmlns:a16="http://schemas.microsoft.com/office/drawing/2014/main" id="{4F9F37B6-DE7A-4909-BD75-783ABE960E19}"/>
                </a:ext>
              </a:extLst>
            </p:cNvPr>
            <p:cNvSpPr txBox="1"/>
            <p:nvPr/>
          </p:nvSpPr>
          <p:spPr>
            <a:xfrm>
              <a:off x="304870" y="4426553"/>
              <a:ext cx="1476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JM" sz="1400">
                  <a:solidFill>
                    <a:schemeClr val="tx2"/>
                  </a:solidFill>
                  <a:latin typeface="Vinci Sans Light" panose="02000000000000000000" pitchFamily="50" charset="0"/>
                </a:rPr>
                <a:t>Data Acquisition</a:t>
              </a:r>
              <a:endParaRPr lang="en-JM">
                <a:solidFill>
                  <a:schemeClr val="tx2"/>
                </a:solidFill>
                <a:latin typeface="Vinci Sans Light" panose="02000000000000000000" pitchFamily="50" charset="0"/>
              </a:endParaRPr>
            </a:p>
          </p:txBody>
        </p:sp>
        <p:sp>
          <p:nvSpPr>
            <p:cNvPr id="46" name="TextBox 18">
              <a:extLst>
                <a:ext uri="{FF2B5EF4-FFF2-40B4-BE49-F238E27FC236}">
                  <a16:creationId xmlns:a16="http://schemas.microsoft.com/office/drawing/2014/main" id="{ED572C62-15C3-46BD-A6E0-D0240EA4032B}"/>
                </a:ext>
              </a:extLst>
            </p:cNvPr>
            <p:cNvSpPr txBox="1"/>
            <p:nvPr/>
          </p:nvSpPr>
          <p:spPr>
            <a:xfrm>
              <a:off x="1881450" y="4426553"/>
              <a:ext cx="13548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>
                  <a:solidFill>
                    <a:schemeClr val="tx2"/>
                  </a:solidFill>
                  <a:latin typeface="Vinci Sans Light" panose="02000000000000000000" pitchFamily="50" charset="0"/>
                </a:rPr>
                <a:t>Collect</a:t>
              </a:r>
              <a:endParaRPr lang="en-IN">
                <a:solidFill>
                  <a:schemeClr val="tx2"/>
                </a:solidFill>
                <a:latin typeface="Vinci Sans Light" panose="02000000000000000000" pitchFamily="50" charset="0"/>
              </a:endParaRPr>
            </a:p>
          </p:txBody>
        </p:sp>
        <p:sp>
          <p:nvSpPr>
            <p:cNvPr id="47" name="TextBox 19">
              <a:extLst>
                <a:ext uri="{FF2B5EF4-FFF2-40B4-BE49-F238E27FC236}">
                  <a16:creationId xmlns:a16="http://schemas.microsoft.com/office/drawing/2014/main" id="{89627CE4-583E-4482-AB92-5B02E186B14C}"/>
                </a:ext>
              </a:extLst>
            </p:cNvPr>
            <p:cNvSpPr txBox="1"/>
            <p:nvPr/>
          </p:nvSpPr>
          <p:spPr>
            <a:xfrm>
              <a:off x="3317556" y="4426553"/>
              <a:ext cx="14766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>
                  <a:solidFill>
                    <a:schemeClr val="tx2"/>
                  </a:solidFill>
                  <a:latin typeface="Vinci Sans Light" panose="02000000000000000000" pitchFamily="50" charset="0"/>
                </a:rPr>
                <a:t>Transport</a:t>
              </a:r>
              <a:endParaRPr lang="fr-FR">
                <a:solidFill>
                  <a:schemeClr val="tx2"/>
                </a:solidFill>
                <a:latin typeface="Vinci Sans Light" panose="02000000000000000000" pitchFamily="50" charset="0"/>
              </a:endParaRPr>
            </a:p>
          </p:txBody>
        </p:sp>
        <p:sp>
          <p:nvSpPr>
            <p:cNvPr id="48" name="TextBox 20">
              <a:extLst>
                <a:ext uri="{FF2B5EF4-FFF2-40B4-BE49-F238E27FC236}">
                  <a16:creationId xmlns:a16="http://schemas.microsoft.com/office/drawing/2014/main" id="{A7F62855-6DCF-4F9C-BB06-E3D00F3A433D}"/>
                </a:ext>
              </a:extLst>
            </p:cNvPr>
            <p:cNvSpPr txBox="1"/>
            <p:nvPr/>
          </p:nvSpPr>
          <p:spPr>
            <a:xfrm>
              <a:off x="4792243" y="4426553"/>
              <a:ext cx="1702865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BZ" sz="1400">
                  <a:solidFill>
                    <a:schemeClr val="tx2"/>
                  </a:solidFill>
                  <a:latin typeface="Vinci Sans Light" panose="02000000000000000000" pitchFamily="50" charset="0"/>
                </a:rPr>
                <a:t>Storage</a:t>
              </a:r>
            </a:p>
            <a:p>
              <a:pPr algn="ctr"/>
              <a:r>
                <a:rPr lang="en-BZ" sz="1400">
                  <a:solidFill>
                    <a:schemeClr val="tx2"/>
                  </a:solidFill>
                  <a:latin typeface="Vinci Sans Light" panose="02000000000000000000" pitchFamily="50" charset="0"/>
                </a:rPr>
                <a:t>Processing</a:t>
              </a:r>
              <a:endParaRPr lang="en-BZ" sz="1400">
                <a:solidFill>
                  <a:schemeClr val="tx2"/>
                </a:solidFill>
              </a:endParaRPr>
            </a:p>
          </p:txBody>
        </p:sp>
        <p:sp>
          <p:nvSpPr>
            <p:cNvPr id="49" name="Oval 13">
              <a:extLst>
                <a:ext uri="{FF2B5EF4-FFF2-40B4-BE49-F238E27FC236}">
                  <a16:creationId xmlns:a16="http://schemas.microsoft.com/office/drawing/2014/main" id="{EC84D90A-6D93-46BC-9006-66BBE5351CD0}"/>
                </a:ext>
              </a:extLst>
            </p:cNvPr>
            <p:cNvSpPr/>
            <p:nvPr/>
          </p:nvSpPr>
          <p:spPr>
            <a:xfrm>
              <a:off x="2443206" y="4087464"/>
              <a:ext cx="228600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000" b="1">
                <a:solidFill>
                  <a:schemeClr val="bg1"/>
                </a:solidFill>
              </a:endParaRPr>
            </a:p>
          </p:txBody>
        </p:sp>
        <p:sp>
          <p:nvSpPr>
            <p:cNvPr id="50" name="Oval 14">
              <a:extLst>
                <a:ext uri="{FF2B5EF4-FFF2-40B4-BE49-F238E27FC236}">
                  <a16:creationId xmlns:a16="http://schemas.microsoft.com/office/drawing/2014/main" id="{C7ABBDE6-0D1B-4CCC-9BC0-DFBD9948B80C}"/>
                </a:ext>
              </a:extLst>
            </p:cNvPr>
            <p:cNvSpPr/>
            <p:nvPr/>
          </p:nvSpPr>
          <p:spPr>
            <a:xfrm>
              <a:off x="3941567" y="4085560"/>
              <a:ext cx="228600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000" b="1">
                <a:solidFill>
                  <a:schemeClr val="bg1"/>
                </a:solidFill>
              </a:endParaRPr>
            </a:p>
          </p:txBody>
        </p:sp>
        <p:sp>
          <p:nvSpPr>
            <p:cNvPr id="51" name="Oval 15">
              <a:extLst>
                <a:ext uri="{FF2B5EF4-FFF2-40B4-BE49-F238E27FC236}">
                  <a16:creationId xmlns:a16="http://schemas.microsoft.com/office/drawing/2014/main" id="{8E7BE511-6BEE-415E-881E-CC83640DEA1F}"/>
                </a:ext>
              </a:extLst>
            </p:cNvPr>
            <p:cNvSpPr/>
            <p:nvPr/>
          </p:nvSpPr>
          <p:spPr>
            <a:xfrm>
              <a:off x="5469742" y="4087464"/>
              <a:ext cx="228600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000" b="1">
                <a:solidFill>
                  <a:schemeClr val="bg1"/>
                </a:solidFill>
              </a:endParaRPr>
            </a:p>
          </p:txBody>
        </p:sp>
        <p:sp>
          <p:nvSpPr>
            <p:cNvPr id="52" name="TextBox 20">
              <a:extLst>
                <a:ext uri="{FF2B5EF4-FFF2-40B4-BE49-F238E27FC236}">
                  <a16:creationId xmlns:a16="http://schemas.microsoft.com/office/drawing/2014/main" id="{1E40D10E-9BD8-48C1-9C61-3FA46C3D0460}"/>
                </a:ext>
              </a:extLst>
            </p:cNvPr>
            <p:cNvSpPr txBox="1"/>
            <p:nvPr/>
          </p:nvSpPr>
          <p:spPr>
            <a:xfrm>
              <a:off x="6946585" y="4426553"/>
              <a:ext cx="17028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>
                  <a:solidFill>
                    <a:schemeClr val="tx2"/>
                  </a:solidFill>
                  <a:latin typeface="Vinci Sans Light" panose="02000000000000000000" pitchFamily="50" charset="0"/>
                </a:rPr>
                <a:t>Applications</a:t>
              </a:r>
              <a:endParaRPr lang="uk-UA">
                <a:solidFill>
                  <a:schemeClr val="tx2"/>
                </a:solidFill>
              </a:endParaRPr>
            </a:p>
          </p:txBody>
        </p:sp>
        <p:sp>
          <p:nvSpPr>
            <p:cNvPr id="53" name="Oval 15">
              <a:extLst>
                <a:ext uri="{FF2B5EF4-FFF2-40B4-BE49-F238E27FC236}">
                  <a16:creationId xmlns:a16="http://schemas.microsoft.com/office/drawing/2014/main" id="{D678FBFF-3898-4490-B410-F53324994722}"/>
                </a:ext>
              </a:extLst>
            </p:cNvPr>
            <p:cNvSpPr/>
            <p:nvPr/>
          </p:nvSpPr>
          <p:spPr>
            <a:xfrm>
              <a:off x="7683718" y="4087464"/>
              <a:ext cx="228600" cy="2286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1000" b="1">
                <a:solidFill>
                  <a:schemeClr val="bg1"/>
                </a:solidFill>
              </a:endParaRPr>
            </a:p>
          </p:txBody>
        </p:sp>
      </p:grpSp>
      <p:sp>
        <p:nvSpPr>
          <p:cNvPr id="43" name="Oval 13">
            <a:extLst>
              <a:ext uri="{FF2B5EF4-FFF2-40B4-BE49-F238E27FC236}">
                <a16:creationId xmlns:a16="http://schemas.microsoft.com/office/drawing/2014/main" id="{F06B1A2C-6BCA-4872-AD19-39159B08269F}"/>
              </a:ext>
            </a:extLst>
          </p:cNvPr>
          <p:cNvSpPr/>
          <p:nvPr/>
        </p:nvSpPr>
        <p:spPr>
          <a:xfrm>
            <a:off x="696369" y="4284000"/>
            <a:ext cx="228600" cy="2286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1000" b="1">
              <a:solidFill>
                <a:schemeClr val="bg1"/>
              </a:solidFill>
            </a:endParaRPr>
          </a:p>
        </p:txBody>
      </p:sp>
      <p:pic>
        <p:nvPicPr>
          <p:cNvPr id="54" name="Picture 5">
            <a:extLst>
              <a:ext uri="{FF2B5EF4-FFF2-40B4-BE49-F238E27FC236}">
                <a16:creationId xmlns:a16="http://schemas.microsoft.com/office/drawing/2014/main" id="{148A49D2-E3F1-42CB-8311-EED04023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768" y="2814402"/>
            <a:ext cx="326272" cy="32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6">
            <a:extLst>
              <a:ext uri="{FF2B5EF4-FFF2-40B4-BE49-F238E27FC236}">
                <a16:creationId xmlns:a16="http://schemas.microsoft.com/office/drawing/2014/main" id="{11A2B8E8-A3DA-4EE1-8FE1-54ACC47BA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174" y="1983790"/>
            <a:ext cx="357644" cy="31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9">
            <a:extLst>
              <a:ext uri="{FF2B5EF4-FFF2-40B4-BE49-F238E27FC236}">
                <a16:creationId xmlns:a16="http://schemas.microsoft.com/office/drawing/2014/main" id="{7D4F1829-948F-433D-AF14-5AE2BEEDB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00" r="1622"/>
          <a:stretch/>
        </p:blipFill>
        <p:spPr bwMode="auto">
          <a:xfrm>
            <a:off x="3045836" y="2100060"/>
            <a:ext cx="806451" cy="491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9" name="Groupe 58">
            <a:extLst>
              <a:ext uri="{FF2B5EF4-FFF2-40B4-BE49-F238E27FC236}">
                <a16:creationId xmlns:a16="http://schemas.microsoft.com/office/drawing/2014/main" id="{E4060CD2-2A18-4E22-BE30-26F70913E1AD}"/>
              </a:ext>
            </a:extLst>
          </p:cNvPr>
          <p:cNvGrpSpPr/>
          <p:nvPr/>
        </p:nvGrpSpPr>
        <p:grpSpPr>
          <a:xfrm>
            <a:off x="5757241" y="2353952"/>
            <a:ext cx="363631" cy="215618"/>
            <a:chOff x="4647480" y="3594694"/>
            <a:chExt cx="363631" cy="215618"/>
          </a:xfrm>
        </p:grpSpPr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CE98863E-47F2-4C8E-9843-A35F398DB35C}"/>
                </a:ext>
              </a:extLst>
            </p:cNvPr>
            <p:cNvSpPr/>
            <p:nvPr/>
          </p:nvSpPr>
          <p:spPr>
            <a:xfrm>
              <a:off x="4652715" y="3595216"/>
              <a:ext cx="353163" cy="215096"/>
            </a:xfrm>
            <a:prstGeom prst="ellipse">
              <a:avLst/>
            </a:prstGeom>
            <a:solidFill>
              <a:srgbClr val="F2F2F5"/>
            </a:solidFill>
            <a:ln w="22225">
              <a:solidFill>
                <a:srgbClr val="B1B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600">
                <a:latin typeface="Vinci Sans" panose="02000000000000000000" pitchFamily="50" charset="0"/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FB188B46-7760-406D-84D6-CEB5C6C40946}"/>
                </a:ext>
              </a:extLst>
            </p:cNvPr>
            <p:cNvSpPr txBox="1"/>
            <p:nvPr/>
          </p:nvSpPr>
          <p:spPr>
            <a:xfrm>
              <a:off x="4647480" y="3594694"/>
              <a:ext cx="36363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>
                  <a:solidFill>
                    <a:schemeClr val="tx2"/>
                  </a:solidFill>
                  <a:latin typeface="Vinci Sans" panose="02000000000000000000" pitchFamily="50" charset="0"/>
                </a:rPr>
                <a:t>API</a:t>
              </a:r>
            </a:p>
          </p:txBody>
        </p:sp>
      </p:grpSp>
      <p:cxnSp>
        <p:nvCxnSpPr>
          <p:cNvPr id="62" name="Connecteur droit avec flèche 61">
            <a:extLst>
              <a:ext uri="{FF2B5EF4-FFF2-40B4-BE49-F238E27FC236}">
                <a16:creationId xmlns:a16="http://schemas.microsoft.com/office/drawing/2014/main" id="{D03C8216-49D6-40F6-9F9D-B5B41471E24D}"/>
              </a:ext>
            </a:extLst>
          </p:cNvPr>
          <p:cNvCxnSpPr>
            <a:cxnSpLocks/>
            <a:endCxn id="61" idx="3"/>
          </p:cNvCxnSpPr>
          <p:nvPr/>
        </p:nvCxnSpPr>
        <p:spPr>
          <a:xfrm flipH="1">
            <a:off x="6120872" y="2200710"/>
            <a:ext cx="1403632" cy="260964"/>
          </a:xfrm>
          <a:prstGeom prst="straightConnector1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111">
            <a:extLst>
              <a:ext uri="{FF2B5EF4-FFF2-40B4-BE49-F238E27FC236}">
                <a16:creationId xmlns:a16="http://schemas.microsoft.com/office/drawing/2014/main" id="{97C6DF8C-7EA5-4DC8-82D8-F13FC7929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8717" y="2212030"/>
            <a:ext cx="270242" cy="329107"/>
          </a:xfrm>
          <a:custGeom>
            <a:avLst/>
            <a:gdLst>
              <a:gd name="T0" fmla="*/ 156272 w 355"/>
              <a:gd name="T1" fmla="*/ 127033 h 435"/>
              <a:gd name="T2" fmla="*/ 156272 w 355"/>
              <a:gd name="T3" fmla="*/ 127033 h 435"/>
              <a:gd name="T4" fmla="*/ 80394 w 355"/>
              <a:gd name="T5" fmla="*/ 154863 h 435"/>
              <a:gd name="T6" fmla="*/ 4065 w 355"/>
              <a:gd name="T7" fmla="*/ 127033 h 435"/>
              <a:gd name="T8" fmla="*/ 0 w 355"/>
              <a:gd name="T9" fmla="*/ 127033 h 435"/>
              <a:gd name="T10" fmla="*/ 0 w 355"/>
              <a:gd name="T11" fmla="*/ 150823 h 435"/>
              <a:gd name="T12" fmla="*/ 80394 w 355"/>
              <a:gd name="T13" fmla="*/ 194813 h 435"/>
              <a:gd name="T14" fmla="*/ 159885 w 355"/>
              <a:gd name="T15" fmla="*/ 150823 h 435"/>
              <a:gd name="T16" fmla="*/ 159885 w 355"/>
              <a:gd name="T17" fmla="*/ 127033 h 435"/>
              <a:gd name="T18" fmla="*/ 156272 w 355"/>
              <a:gd name="T19" fmla="*/ 127033 h 435"/>
              <a:gd name="T20" fmla="*/ 156272 w 355"/>
              <a:gd name="T21" fmla="*/ 71821 h 435"/>
              <a:gd name="T22" fmla="*/ 156272 w 355"/>
              <a:gd name="T23" fmla="*/ 71821 h 435"/>
              <a:gd name="T24" fmla="*/ 80394 w 355"/>
              <a:gd name="T25" fmla="*/ 95611 h 435"/>
              <a:gd name="T26" fmla="*/ 4065 w 355"/>
              <a:gd name="T27" fmla="*/ 71821 h 435"/>
              <a:gd name="T28" fmla="*/ 0 w 355"/>
              <a:gd name="T29" fmla="*/ 71821 h 435"/>
              <a:gd name="T30" fmla="*/ 0 w 355"/>
              <a:gd name="T31" fmla="*/ 99651 h 435"/>
              <a:gd name="T32" fmla="*/ 80394 w 355"/>
              <a:gd name="T33" fmla="*/ 131072 h 435"/>
              <a:gd name="T34" fmla="*/ 159885 w 355"/>
              <a:gd name="T35" fmla="*/ 99651 h 435"/>
              <a:gd name="T36" fmla="*/ 159885 w 355"/>
              <a:gd name="T37" fmla="*/ 71821 h 435"/>
              <a:gd name="T38" fmla="*/ 156272 w 355"/>
              <a:gd name="T39" fmla="*/ 71821 h 435"/>
              <a:gd name="T40" fmla="*/ 80394 w 355"/>
              <a:gd name="T41" fmla="*/ 0 h 435"/>
              <a:gd name="T42" fmla="*/ 80394 w 355"/>
              <a:gd name="T43" fmla="*/ 0 h 435"/>
              <a:gd name="T44" fmla="*/ 0 w 355"/>
              <a:gd name="T45" fmla="*/ 27830 h 435"/>
              <a:gd name="T46" fmla="*/ 0 w 355"/>
              <a:gd name="T47" fmla="*/ 43541 h 435"/>
              <a:gd name="T48" fmla="*/ 80394 w 355"/>
              <a:gd name="T49" fmla="*/ 71821 h 435"/>
              <a:gd name="T50" fmla="*/ 159885 w 355"/>
              <a:gd name="T51" fmla="*/ 43541 h 435"/>
              <a:gd name="T52" fmla="*/ 159885 w 355"/>
              <a:gd name="T53" fmla="*/ 27830 h 435"/>
              <a:gd name="T54" fmla="*/ 80394 w 355"/>
              <a:gd name="T55" fmla="*/ 0 h 43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55" h="435">
                <a:moveTo>
                  <a:pt x="346" y="283"/>
                </a:moveTo>
                <a:lnTo>
                  <a:pt x="346" y="283"/>
                </a:lnTo>
                <a:cubicBezTo>
                  <a:pt x="328" y="319"/>
                  <a:pt x="257" y="345"/>
                  <a:pt x="178" y="345"/>
                </a:cubicBezTo>
                <a:cubicBezTo>
                  <a:pt x="97" y="345"/>
                  <a:pt x="36" y="319"/>
                  <a:pt x="9" y="283"/>
                </a:cubicBezTo>
                <a:cubicBezTo>
                  <a:pt x="9" y="275"/>
                  <a:pt x="0" y="283"/>
                  <a:pt x="0" y="283"/>
                </a:cubicBezTo>
                <a:cubicBezTo>
                  <a:pt x="0" y="292"/>
                  <a:pt x="0" y="336"/>
                  <a:pt x="0" y="336"/>
                </a:cubicBezTo>
                <a:cubicBezTo>
                  <a:pt x="0" y="381"/>
                  <a:pt x="80" y="434"/>
                  <a:pt x="178" y="434"/>
                </a:cubicBezTo>
                <a:cubicBezTo>
                  <a:pt x="275" y="434"/>
                  <a:pt x="354" y="381"/>
                  <a:pt x="354" y="336"/>
                </a:cubicBezTo>
                <a:cubicBezTo>
                  <a:pt x="354" y="336"/>
                  <a:pt x="354" y="292"/>
                  <a:pt x="354" y="283"/>
                </a:cubicBezTo>
                <a:cubicBezTo>
                  <a:pt x="354" y="283"/>
                  <a:pt x="346" y="275"/>
                  <a:pt x="346" y="283"/>
                </a:cubicBezTo>
                <a:close/>
                <a:moveTo>
                  <a:pt x="346" y="160"/>
                </a:moveTo>
                <a:lnTo>
                  <a:pt x="346" y="160"/>
                </a:lnTo>
                <a:cubicBezTo>
                  <a:pt x="328" y="186"/>
                  <a:pt x="257" y="213"/>
                  <a:pt x="178" y="213"/>
                </a:cubicBezTo>
                <a:cubicBezTo>
                  <a:pt x="97" y="213"/>
                  <a:pt x="36" y="186"/>
                  <a:pt x="9" y="160"/>
                </a:cubicBezTo>
                <a:cubicBezTo>
                  <a:pt x="9" y="151"/>
                  <a:pt x="0" y="160"/>
                  <a:pt x="0" y="160"/>
                </a:cubicBezTo>
                <a:lnTo>
                  <a:pt x="0" y="222"/>
                </a:lnTo>
                <a:cubicBezTo>
                  <a:pt x="0" y="257"/>
                  <a:pt x="80" y="292"/>
                  <a:pt x="178" y="292"/>
                </a:cubicBezTo>
                <a:cubicBezTo>
                  <a:pt x="275" y="292"/>
                  <a:pt x="354" y="257"/>
                  <a:pt x="354" y="222"/>
                </a:cubicBezTo>
                <a:lnTo>
                  <a:pt x="354" y="160"/>
                </a:lnTo>
                <a:cubicBezTo>
                  <a:pt x="354" y="160"/>
                  <a:pt x="346" y="151"/>
                  <a:pt x="346" y="160"/>
                </a:cubicBezTo>
                <a:close/>
                <a:moveTo>
                  <a:pt x="178" y="0"/>
                </a:moveTo>
                <a:lnTo>
                  <a:pt x="178" y="0"/>
                </a:lnTo>
                <a:cubicBezTo>
                  <a:pt x="80" y="0"/>
                  <a:pt x="0" y="26"/>
                  <a:pt x="0" y="62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33"/>
                  <a:pt x="80" y="160"/>
                  <a:pt x="178" y="160"/>
                </a:cubicBezTo>
                <a:cubicBezTo>
                  <a:pt x="275" y="160"/>
                  <a:pt x="354" y="133"/>
                  <a:pt x="354" y="97"/>
                </a:cubicBezTo>
                <a:cubicBezTo>
                  <a:pt x="354" y="62"/>
                  <a:pt x="354" y="62"/>
                  <a:pt x="354" y="62"/>
                </a:cubicBezTo>
                <a:cubicBezTo>
                  <a:pt x="354" y="26"/>
                  <a:pt x="275" y="0"/>
                  <a:pt x="1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pPr eaLnBrk="1" hangingPunct="1">
              <a:defRPr/>
            </a:pPr>
            <a:endParaRPr lang="en-US">
              <a:latin typeface="Vinci Sans" panose="02000000000000000000" pitchFamily="50" charset="0"/>
            </a:endParaRPr>
          </a:p>
        </p:txBody>
      </p:sp>
      <p:sp>
        <p:nvSpPr>
          <p:cNvPr id="69" name="TextBox 29">
            <a:extLst>
              <a:ext uri="{FF2B5EF4-FFF2-40B4-BE49-F238E27FC236}">
                <a16:creationId xmlns:a16="http://schemas.microsoft.com/office/drawing/2014/main" id="{F6133638-EF59-4D3F-909F-8F668BEC4094}"/>
              </a:ext>
            </a:extLst>
          </p:cNvPr>
          <p:cNvSpPr txBox="1"/>
          <p:nvPr/>
        </p:nvSpPr>
        <p:spPr>
          <a:xfrm>
            <a:off x="4544649" y="1196294"/>
            <a:ext cx="17469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1100" b="1" dirty="0">
                <a:solidFill>
                  <a:schemeClr val="tx2"/>
                </a:solidFill>
                <a:latin typeface="Vinci Sans" panose="02000000000000000000" pitchFamily="50" charset="0"/>
              </a:rPr>
              <a:t>Storage/Data Lake</a:t>
            </a:r>
          </a:p>
          <a:p>
            <a:pPr algn="ctr"/>
            <a:r>
              <a:rPr lang="en-HK" sz="1100" b="1" dirty="0">
                <a:solidFill>
                  <a:schemeClr val="tx2"/>
                </a:solidFill>
                <a:latin typeface="Vinci Sans" panose="02000000000000000000" pitchFamily="50" charset="0"/>
              </a:rPr>
              <a:t>Basic Data Visualization</a:t>
            </a:r>
          </a:p>
          <a:p>
            <a:pPr algn="ctr"/>
            <a:endParaRPr lang="en-HK" sz="1100" b="1" dirty="0">
              <a:solidFill>
                <a:schemeClr val="tx2"/>
              </a:solidFill>
              <a:latin typeface="Vinci Sans" panose="02000000000000000000" pitchFamily="50" charset="0"/>
            </a:endParaRPr>
          </a:p>
          <a:p>
            <a:pPr algn="ctr"/>
            <a:r>
              <a:rPr lang="en-HK" sz="900" dirty="0">
                <a:latin typeface="Vinci Sans Light" panose="02000000000000000000" pitchFamily="50" charset="0"/>
              </a:rPr>
              <a:t>Cloud </a:t>
            </a:r>
            <a:endParaRPr lang="en-HK" sz="900" dirty="0">
              <a:solidFill>
                <a:schemeClr val="accent1"/>
              </a:solidFill>
              <a:latin typeface="Vinci Sans Light" panose="02000000000000000000" pitchFamily="50" charset="0"/>
            </a:endParaRP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664CB855-869C-4A31-9B56-A336CA044DFA}"/>
              </a:ext>
            </a:extLst>
          </p:cNvPr>
          <p:cNvGrpSpPr/>
          <p:nvPr/>
        </p:nvGrpSpPr>
        <p:grpSpPr>
          <a:xfrm>
            <a:off x="7522329" y="2098310"/>
            <a:ext cx="520937" cy="604289"/>
            <a:chOff x="6916952" y="1227901"/>
            <a:chExt cx="962941" cy="1117015"/>
          </a:xfrm>
        </p:grpSpPr>
        <p:sp>
          <p:nvSpPr>
            <p:cNvPr id="71" name="Hexagon 21">
              <a:extLst>
                <a:ext uri="{FF2B5EF4-FFF2-40B4-BE49-F238E27FC236}">
                  <a16:creationId xmlns:a16="http://schemas.microsoft.com/office/drawing/2014/main" id="{CF5E8773-228B-4F86-8EF3-C7453CAF8C1B}"/>
                </a:ext>
              </a:extLst>
            </p:cNvPr>
            <p:cNvSpPr/>
            <p:nvPr/>
          </p:nvSpPr>
          <p:spPr>
            <a:xfrm rot="5400000">
              <a:off x="6839915" y="1304938"/>
              <a:ext cx="1117015" cy="962941"/>
            </a:xfrm>
            <a:prstGeom prst="hexagon">
              <a:avLst/>
            </a:prstGeom>
            <a:solidFill>
              <a:schemeClr val="bg1"/>
            </a:solidFill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75"/>
            </a:p>
          </p:txBody>
        </p:sp>
        <p:sp>
          <p:nvSpPr>
            <p:cNvPr id="72" name="Hexagon 23">
              <a:extLst>
                <a:ext uri="{FF2B5EF4-FFF2-40B4-BE49-F238E27FC236}">
                  <a16:creationId xmlns:a16="http://schemas.microsoft.com/office/drawing/2014/main" id="{E5AA49B5-2B92-431C-9506-F937984F7895}"/>
                </a:ext>
              </a:extLst>
            </p:cNvPr>
            <p:cNvSpPr/>
            <p:nvPr/>
          </p:nvSpPr>
          <p:spPr>
            <a:xfrm rot="5400000">
              <a:off x="7038226" y="1475895"/>
              <a:ext cx="720394" cy="621027"/>
            </a:xfrm>
            <a:prstGeom prst="hexagon">
              <a:avLst/>
            </a:prstGeom>
            <a:solidFill>
              <a:srgbClr val="A20067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75"/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63689293-4DCD-4F43-828A-B249E8625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4250" y="1636077"/>
              <a:ext cx="342806" cy="306723"/>
            </a:xfrm>
            <a:custGeom>
              <a:avLst/>
              <a:gdLst>
                <a:gd name="T0" fmla="*/ 2147483646 w 588"/>
                <a:gd name="T1" fmla="*/ 2147483646 h 524"/>
                <a:gd name="T2" fmla="*/ 2147483646 w 588"/>
                <a:gd name="T3" fmla="*/ 2147483646 h 524"/>
                <a:gd name="T4" fmla="*/ 2147483646 w 588"/>
                <a:gd name="T5" fmla="*/ 2147483646 h 524"/>
                <a:gd name="T6" fmla="*/ 2147483646 w 588"/>
                <a:gd name="T7" fmla="*/ 2147483646 h 524"/>
                <a:gd name="T8" fmla="*/ 2147483646 w 588"/>
                <a:gd name="T9" fmla="*/ 2147483646 h 524"/>
                <a:gd name="T10" fmla="*/ 2147483646 w 588"/>
                <a:gd name="T11" fmla="*/ 2147483646 h 524"/>
                <a:gd name="T12" fmla="*/ 2147483646 w 588"/>
                <a:gd name="T13" fmla="*/ 2147483646 h 524"/>
                <a:gd name="T14" fmla="*/ 2147483646 w 588"/>
                <a:gd name="T15" fmla="*/ 2147483646 h 524"/>
                <a:gd name="T16" fmla="*/ 2147483646 w 588"/>
                <a:gd name="T17" fmla="*/ 2147483646 h 524"/>
                <a:gd name="T18" fmla="*/ 2147483646 w 588"/>
                <a:gd name="T19" fmla="*/ 2147483646 h 524"/>
                <a:gd name="T20" fmla="*/ 2147483646 w 588"/>
                <a:gd name="T21" fmla="*/ 2147483646 h 524"/>
                <a:gd name="T22" fmla="*/ 2147483646 w 588"/>
                <a:gd name="T23" fmla="*/ 2147483646 h 524"/>
                <a:gd name="T24" fmla="*/ 2147483646 w 588"/>
                <a:gd name="T25" fmla="*/ 2147483646 h 524"/>
                <a:gd name="T26" fmla="*/ 0 w 588"/>
                <a:gd name="T27" fmla="*/ 2147483646 h 524"/>
                <a:gd name="T28" fmla="*/ 0 w 588"/>
                <a:gd name="T29" fmla="*/ 2147483646 h 524"/>
                <a:gd name="T30" fmla="*/ 2147483646 w 588"/>
                <a:gd name="T31" fmla="*/ 0 h 524"/>
                <a:gd name="T32" fmla="*/ 2147483646 w 588"/>
                <a:gd name="T33" fmla="*/ 0 h 524"/>
                <a:gd name="T34" fmla="*/ 2147483646 w 588"/>
                <a:gd name="T35" fmla="*/ 2147483646 h 524"/>
                <a:gd name="T36" fmla="*/ 2147483646 w 588"/>
                <a:gd name="T37" fmla="*/ 2147483646 h 524"/>
                <a:gd name="T38" fmla="*/ 2147483646 w 588"/>
                <a:gd name="T39" fmla="*/ 2147483646 h 524"/>
                <a:gd name="T40" fmla="*/ 2147483646 w 588"/>
                <a:gd name="T41" fmla="*/ 2147483646 h 524"/>
                <a:gd name="T42" fmla="*/ 2147483646 w 588"/>
                <a:gd name="T43" fmla="*/ 2147483646 h 524"/>
                <a:gd name="T44" fmla="*/ 2147483646 w 588"/>
                <a:gd name="T45" fmla="*/ 2147483646 h 524"/>
                <a:gd name="T46" fmla="*/ 2147483646 w 588"/>
                <a:gd name="T47" fmla="*/ 2147483646 h 524"/>
                <a:gd name="T48" fmla="*/ 2147483646 w 588"/>
                <a:gd name="T49" fmla="*/ 2147483646 h 524"/>
                <a:gd name="T50" fmla="*/ 2147483646 w 588"/>
                <a:gd name="T51" fmla="*/ 2147483646 h 5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8" h="524">
                  <a:moveTo>
                    <a:pt x="559" y="431"/>
                  </a:moveTo>
                  <a:lnTo>
                    <a:pt x="559" y="431"/>
                  </a:lnTo>
                  <a:cubicBezTo>
                    <a:pt x="417" y="431"/>
                    <a:pt x="417" y="431"/>
                    <a:pt x="417" y="431"/>
                  </a:cubicBezTo>
                  <a:cubicBezTo>
                    <a:pt x="382" y="431"/>
                    <a:pt x="382" y="431"/>
                    <a:pt x="382" y="431"/>
                  </a:cubicBezTo>
                  <a:cubicBezTo>
                    <a:pt x="382" y="480"/>
                    <a:pt x="382" y="480"/>
                    <a:pt x="382" y="480"/>
                  </a:cubicBezTo>
                  <a:cubicBezTo>
                    <a:pt x="417" y="516"/>
                    <a:pt x="417" y="516"/>
                    <a:pt x="417" y="516"/>
                  </a:cubicBezTo>
                  <a:cubicBezTo>
                    <a:pt x="417" y="523"/>
                    <a:pt x="417" y="523"/>
                    <a:pt x="417" y="523"/>
                  </a:cubicBezTo>
                  <a:cubicBezTo>
                    <a:pt x="170" y="523"/>
                    <a:pt x="170" y="523"/>
                    <a:pt x="170" y="523"/>
                  </a:cubicBezTo>
                  <a:cubicBezTo>
                    <a:pt x="170" y="516"/>
                    <a:pt x="170" y="516"/>
                    <a:pt x="170" y="516"/>
                  </a:cubicBezTo>
                  <a:cubicBezTo>
                    <a:pt x="212" y="480"/>
                    <a:pt x="212" y="480"/>
                    <a:pt x="212" y="480"/>
                  </a:cubicBezTo>
                  <a:cubicBezTo>
                    <a:pt x="212" y="431"/>
                    <a:pt x="212" y="431"/>
                    <a:pt x="212" y="431"/>
                  </a:cubicBezTo>
                  <a:cubicBezTo>
                    <a:pt x="170" y="431"/>
                    <a:pt x="170" y="431"/>
                    <a:pt x="170" y="431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15" y="431"/>
                    <a:pt x="0" y="417"/>
                    <a:pt x="0" y="40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"/>
                    <a:pt x="15" y="0"/>
                    <a:pt x="29" y="0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73" y="0"/>
                    <a:pt x="587" y="7"/>
                    <a:pt x="587" y="28"/>
                  </a:cubicBezTo>
                  <a:cubicBezTo>
                    <a:pt x="587" y="403"/>
                    <a:pt x="587" y="403"/>
                    <a:pt x="587" y="403"/>
                  </a:cubicBezTo>
                  <a:cubicBezTo>
                    <a:pt x="587" y="417"/>
                    <a:pt x="573" y="431"/>
                    <a:pt x="559" y="431"/>
                  </a:cubicBezTo>
                  <a:close/>
                  <a:moveTo>
                    <a:pt x="552" y="35"/>
                  </a:moveTo>
                  <a:lnTo>
                    <a:pt x="552" y="35"/>
                  </a:lnTo>
                  <a:cubicBezTo>
                    <a:pt x="43" y="35"/>
                    <a:pt x="43" y="35"/>
                    <a:pt x="43" y="35"/>
                  </a:cubicBezTo>
                  <a:cubicBezTo>
                    <a:pt x="43" y="353"/>
                    <a:pt x="43" y="353"/>
                    <a:pt x="43" y="353"/>
                  </a:cubicBezTo>
                  <a:cubicBezTo>
                    <a:pt x="552" y="353"/>
                    <a:pt x="552" y="353"/>
                    <a:pt x="552" y="353"/>
                  </a:cubicBezTo>
                  <a:lnTo>
                    <a:pt x="552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latin typeface="Vinci Sans" panose="02000000000000000000" pitchFamily="50" charset="0"/>
              </a:endParaRPr>
            </a:p>
          </p:txBody>
        </p:sp>
      </p:grpSp>
      <p:sp>
        <p:nvSpPr>
          <p:cNvPr id="87" name="TextBox 29">
            <a:extLst>
              <a:ext uri="{FF2B5EF4-FFF2-40B4-BE49-F238E27FC236}">
                <a16:creationId xmlns:a16="http://schemas.microsoft.com/office/drawing/2014/main" id="{EA8CBE7A-84AE-4795-9A55-7BABDAC7FB94}"/>
              </a:ext>
            </a:extLst>
          </p:cNvPr>
          <p:cNvSpPr txBox="1"/>
          <p:nvPr/>
        </p:nvSpPr>
        <p:spPr>
          <a:xfrm>
            <a:off x="1192099" y="1589233"/>
            <a:ext cx="16359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>
                <a:solidFill>
                  <a:srgbClr val="078B75"/>
                </a:solidFill>
                <a:latin typeface="Vinci Sans" panose="02000000000000000000" pitchFamily="50" charset="0"/>
              </a:rPr>
              <a:t>Sensor/device network</a:t>
            </a:r>
            <a:endParaRPr lang="en-US" sz="1100">
              <a:solidFill>
                <a:schemeClr val="accent1"/>
              </a:solidFill>
              <a:latin typeface="Vinci Sans" panose="02000000000000000000" pitchFamily="50" charset="0"/>
            </a:endParaRPr>
          </a:p>
        </p:txBody>
      </p:sp>
      <p:sp>
        <p:nvSpPr>
          <p:cNvPr id="88" name="TextBox 10">
            <a:extLst>
              <a:ext uri="{FF2B5EF4-FFF2-40B4-BE49-F238E27FC236}">
                <a16:creationId xmlns:a16="http://schemas.microsoft.com/office/drawing/2014/main" id="{838E75F2-4E9B-4807-A21B-6E40308E057A}"/>
              </a:ext>
            </a:extLst>
          </p:cNvPr>
          <p:cNvSpPr txBox="1"/>
          <p:nvPr/>
        </p:nvSpPr>
        <p:spPr>
          <a:xfrm>
            <a:off x="2960027" y="1625404"/>
            <a:ext cx="8564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>
                <a:solidFill>
                  <a:srgbClr val="078B75"/>
                </a:solidFill>
                <a:latin typeface="Vinci Sans" panose="02000000000000000000" pitchFamily="50" charset="0"/>
              </a:rPr>
              <a:t>Gateways</a:t>
            </a:r>
          </a:p>
          <a:p>
            <a:pPr algn="ctr"/>
            <a:r>
              <a:rPr lang="en-US" sz="1050">
                <a:solidFill>
                  <a:srgbClr val="078B75"/>
                </a:solidFill>
                <a:latin typeface="Vinci Sans" panose="02000000000000000000" pitchFamily="50" charset="0"/>
              </a:rPr>
              <a:t>Base Station</a:t>
            </a:r>
          </a:p>
        </p:txBody>
      </p:sp>
      <p:sp>
        <p:nvSpPr>
          <p:cNvPr id="90" name="TextBox 29">
            <a:extLst>
              <a:ext uri="{FF2B5EF4-FFF2-40B4-BE49-F238E27FC236}">
                <a16:creationId xmlns:a16="http://schemas.microsoft.com/office/drawing/2014/main" id="{D06F0DDE-0460-4522-9D52-995F03620E49}"/>
              </a:ext>
            </a:extLst>
          </p:cNvPr>
          <p:cNvSpPr txBox="1"/>
          <p:nvPr/>
        </p:nvSpPr>
        <p:spPr>
          <a:xfrm>
            <a:off x="3713621" y="1685139"/>
            <a:ext cx="16964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>
                <a:solidFill>
                  <a:schemeClr val="tx2"/>
                </a:solidFill>
                <a:latin typeface="Vinci Sans" panose="02000000000000000000" pitchFamily="50" charset="0"/>
              </a:rPr>
              <a:t>Transport network</a:t>
            </a:r>
          </a:p>
        </p:txBody>
      </p:sp>
      <p:sp>
        <p:nvSpPr>
          <p:cNvPr id="91" name="TextBox 27">
            <a:extLst>
              <a:ext uri="{FF2B5EF4-FFF2-40B4-BE49-F238E27FC236}">
                <a16:creationId xmlns:a16="http://schemas.microsoft.com/office/drawing/2014/main" id="{7007D548-654E-4CEA-839A-A0843CB70860}"/>
              </a:ext>
            </a:extLst>
          </p:cNvPr>
          <p:cNvSpPr txBox="1"/>
          <p:nvPr/>
        </p:nvSpPr>
        <p:spPr>
          <a:xfrm>
            <a:off x="3833101" y="2483431"/>
            <a:ext cx="1313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Z" sz="700" i="1">
                <a:solidFill>
                  <a:schemeClr val="tx2"/>
                </a:solidFill>
                <a:latin typeface="Vinci Sans" panose="02000000000000000000" pitchFamily="50" charset="0"/>
              </a:rPr>
              <a:t>Optical fiber / copper </a:t>
            </a:r>
          </a:p>
          <a:p>
            <a:pPr algn="ctr"/>
            <a:r>
              <a:rPr lang="en-BZ" sz="700" i="1">
                <a:solidFill>
                  <a:schemeClr val="tx2"/>
                </a:solidFill>
                <a:latin typeface="Vinci Sans" panose="02000000000000000000" pitchFamily="50" charset="0"/>
              </a:rPr>
              <a:t>3G / 4G</a:t>
            </a:r>
          </a:p>
        </p:txBody>
      </p:sp>
      <p:sp>
        <p:nvSpPr>
          <p:cNvPr id="92" name="TextBox 27">
            <a:extLst>
              <a:ext uri="{FF2B5EF4-FFF2-40B4-BE49-F238E27FC236}">
                <a16:creationId xmlns:a16="http://schemas.microsoft.com/office/drawing/2014/main" id="{726708C9-7D10-42D7-8C01-6F8536963040}"/>
              </a:ext>
            </a:extLst>
          </p:cNvPr>
          <p:cNvSpPr txBox="1"/>
          <p:nvPr/>
        </p:nvSpPr>
        <p:spPr>
          <a:xfrm>
            <a:off x="4115632" y="2089869"/>
            <a:ext cx="8003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>
                <a:solidFill>
                  <a:schemeClr val="tx2"/>
                </a:solidFill>
                <a:latin typeface="Vinci Sans" panose="02000000000000000000" pitchFamily="50" charset="0"/>
              </a:rPr>
              <a:t>IP</a:t>
            </a:r>
          </a:p>
        </p:txBody>
      </p:sp>
      <p:sp>
        <p:nvSpPr>
          <p:cNvPr id="95" name="Slide Number Placeholder 1">
            <a:extLst>
              <a:ext uri="{FF2B5EF4-FFF2-40B4-BE49-F238E27FC236}">
                <a16:creationId xmlns:a16="http://schemas.microsoft.com/office/drawing/2014/main" id="{7CB3CB8E-BDEC-EE47-BC02-6567283E1FD5}"/>
              </a:ext>
            </a:extLst>
          </p:cNvPr>
          <p:cNvSpPr txBox="1">
            <a:spLocks/>
          </p:cNvSpPr>
          <p:nvPr/>
        </p:nvSpPr>
        <p:spPr>
          <a:xfrm>
            <a:off x="7056438" y="48326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62C8A5-5AC4-4C59-90BD-70250E866859}" type="slidenum">
              <a:rPr lang="fr-FR"/>
              <a:pPr/>
              <a:t>21</a:t>
            </a:fld>
            <a:endParaRPr lang="fr-FR"/>
          </a:p>
        </p:txBody>
      </p:sp>
      <p:sp>
        <p:nvSpPr>
          <p:cNvPr id="111" name="TextBox 29">
            <a:extLst>
              <a:ext uri="{FF2B5EF4-FFF2-40B4-BE49-F238E27FC236}">
                <a16:creationId xmlns:a16="http://schemas.microsoft.com/office/drawing/2014/main" id="{0DC37694-7651-434E-8163-817616D030FE}"/>
              </a:ext>
            </a:extLst>
          </p:cNvPr>
          <p:cNvSpPr txBox="1"/>
          <p:nvPr/>
        </p:nvSpPr>
        <p:spPr>
          <a:xfrm>
            <a:off x="7701471" y="2001643"/>
            <a:ext cx="1202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Open Sans"/>
              </a:rPr>
              <a:t>IoT  </a:t>
            </a:r>
          </a:p>
          <a:p>
            <a:pPr algn="ctr"/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Open Sans"/>
              </a:rPr>
              <a:t>Apps</a:t>
            </a:r>
            <a:endParaRPr lang="en-ID" sz="900" dirty="0">
              <a:solidFill>
                <a:schemeClr val="bg2">
                  <a:lumMod val="50000"/>
                </a:schemeClr>
              </a:solidFill>
              <a:latin typeface="Vinci Sans Light" panose="02000000000000000000" pitchFamily="50" charset="0"/>
            </a:endParaRPr>
          </a:p>
        </p:txBody>
      </p:sp>
      <p:pic>
        <p:nvPicPr>
          <p:cNvPr id="2050" name="Picture 2" descr="Image result for wireless sensor icon">
            <a:extLst>
              <a:ext uri="{FF2B5EF4-FFF2-40B4-BE49-F238E27FC236}">
                <a16:creationId xmlns:a16="http://schemas.microsoft.com/office/drawing/2014/main" id="{67A5EFA2-2DEA-4E55-B6F4-ABC6E93E4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91" y="2409496"/>
            <a:ext cx="309484" cy="32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C00247-8408-40DE-9F23-CAFAC0956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461" y="1933679"/>
            <a:ext cx="327121" cy="401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76150D-CBEA-43C2-B6A9-5119314F3E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905" y="2806707"/>
            <a:ext cx="250684" cy="3426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CC4400-6C0F-4524-8164-7F51EBB366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917" y="2388546"/>
            <a:ext cx="250684" cy="378391"/>
          </a:xfrm>
          <a:prstGeom prst="rect">
            <a:avLst/>
          </a:prstGeom>
        </p:spPr>
      </p:pic>
      <p:grpSp>
        <p:nvGrpSpPr>
          <p:cNvPr id="112" name="Groupe 31">
            <a:extLst>
              <a:ext uri="{FF2B5EF4-FFF2-40B4-BE49-F238E27FC236}">
                <a16:creationId xmlns:a16="http://schemas.microsoft.com/office/drawing/2014/main" id="{9E85E737-210D-4B48-97BD-B7C1BEE23A41}"/>
              </a:ext>
            </a:extLst>
          </p:cNvPr>
          <p:cNvGrpSpPr/>
          <p:nvPr/>
        </p:nvGrpSpPr>
        <p:grpSpPr>
          <a:xfrm>
            <a:off x="5143044" y="2694947"/>
            <a:ext cx="520937" cy="604289"/>
            <a:chOff x="6916952" y="1227901"/>
            <a:chExt cx="962941" cy="1117015"/>
          </a:xfrm>
        </p:grpSpPr>
        <p:sp>
          <p:nvSpPr>
            <p:cNvPr id="113" name="Hexagon 21">
              <a:extLst>
                <a:ext uri="{FF2B5EF4-FFF2-40B4-BE49-F238E27FC236}">
                  <a16:creationId xmlns:a16="http://schemas.microsoft.com/office/drawing/2014/main" id="{435F23A3-F557-42E5-99AA-1A34775E3A39}"/>
                </a:ext>
              </a:extLst>
            </p:cNvPr>
            <p:cNvSpPr/>
            <p:nvPr/>
          </p:nvSpPr>
          <p:spPr>
            <a:xfrm rot="5400000">
              <a:off x="6839915" y="1304938"/>
              <a:ext cx="1117015" cy="962941"/>
            </a:xfrm>
            <a:prstGeom prst="hexagon">
              <a:avLst/>
            </a:prstGeom>
            <a:solidFill>
              <a:schemeClr val="bg1"/>
            </a:solidFill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75"/>
            </a:p>
          </p:txBody>
        </p:sp>
        <p:sp>
          <p:nvSpPr>
            <p:cNvPr id="114" name="Hexagon 23">
              <a:extLst>
                <a:ext uri="{FF2B5EF4-FFF2-40B4-BE49-F238E27FC236}">
                  <a16:creationId xmlns:a16="http://schemas.microsoft.com/office/drawing/2014/main" id="{0C22754B-F6A9-43CF-B1C9-77D60BC8BE6B}"/>
                </a:ext>
              </a:extLst>
            </p:cNvPr>
            <p:cNvSpPr/>
            <p:nvPr/>
          </p:nvSpPr>
          <p:spPr>
            <a:xfrm rot="5400000">
              <a:off x="7038226" y="1475895"/>
              <a:ext cx="720394" cy="621027"/>
            </a:xfrm>
            <a:prstGeom prst="hexagon">
              <a:avLst/>
            </a:prstGeom>
            <a:solidFill>
              <a:srgbClr val="A20067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sz="675"/>
            </a:p>
          </p:txBody>
        </p:sp>
        <p:sp>
          <p:nvSpPr>
            <p:cNvPr id="115" name="Freeform 45">
              <a:extLst>
                <a:ext uri="{FF2B5EF4-FFF2-40B4-BE49-F238E27FC236}">
                  <a16:creationId xmlns:a16="http://schemas.microsoft.com/office/drawing/2014/main" id="{E2FE404C-1E3B-4BC6-89F2-596E6F67B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4250" y="1636077"/>
              <a:ext cx="342806" cy="306723"/>
            </a:xfrm>
            <a:custGeom>
              <a:avLst/>
              <a:gdLst>
                <a:gd name="T0" fmla="*/ 2147483646 w 588"/>
                <a:gd name="T1" fmla="*/ 2147483646 h 524"/>
                <a:gd name="T2" fmla="*/ 2147483646 w 588"/>
                <a:gd name="T3" fmla="*/ 2147483646 h 524"/>
                <a:gd name="T4" fmla="*/ 2147483646 w 588"/>
                <a:gd name="T5" fmla="*/ 2147483646 h 524"/>
                <a:gd name="T6" fmla="*/ 2147483646 w 588"/>
                <a:gd name="T7" fmla="*/ 2147483646 h 524"/>
                <a:gd name="T8" fmla="*/ 2147483646 w 588"/>
                <a:gd name="T9" fmla="*/ 2147483646 h 524"/>
                <a:gd name="T10" fmla="*/ 2147483646 w 588"/>
                <a:gd name="T11" fmla="*/ 2147483646 h 524"/>
                <a:gd name="T12" fmla="*/ 2147483646 w 588"/>
                <a:gd name="T13" fmla="*/ 2147483646 h 524"/>
                <a:gd name="T14" fmla="*/ 2147483646 w 588"/>
                <a:gd name="T15" fmla="*/ 2147483646 h 524"/>
                <a:gd name="T16" fmla="*/ 2147483646 w 588"/>
                <a:gd name="T17" fmla="*/ 2147483646 h 524"/>
                <a:gd name="T18" fmla="*/ 2147483646 w 588"/>
                <a:gd name="T19" fmla="*/ 2147483646 h 524"/>
                <a:gd name="T20" fmla="*/ 2147483646 w 588"/>
                <a:gd name="T21" fmla="*/ 2147483646 h 524"/>
                <a:gd name="T22" fmla="*/ 2147483646 w 588"/>
                <a:gd name="T23" fmla="*/ 2147483646 h 524"/>
                <a:gd name="T24" fmla="*/ 2147483646 w 588"/>
                <a:gd name="T25" fmla="*/ 2147483646 h 524"/>
                <a:gd name="T26" fmla="*/ 0 w 588"/>
                <a:gd name="T27" fmla="*/ 2147483646 h 524"/>
                <a:gd name="T28" fmla="*/ 0 w 588"/>
                <a:gd name="T29" fmla="*/ 2147483646 h 524"/>
                <a:gd name="T30" fmla="*/ 2147483646 w 588"/>
                <a:gd name="T31" fmla="*/ 0 h 524"/>
                <a:gd name="T32" fmla="*/ 2147483646 w 588"/>
                <a:gd name="T33" fmla="*/ 0 h 524"/>
                <a:gd name="T34" fmla="*/ 2147483646 w 588"/>
                <a:gd name="T35" fmla="*/ 2147483646 h 524"/>
                <a:gd name="T36" fmla="*/ 2147483646 w 588"/>
                <a:gd name="T37" fmla="*/ 2147483646 h 524"/>
                <a:gd name="T38" fmla="*/ 2147483646 w 588"/>
                <a:gd name="T39" fmla="*/ 2147483646 h 524"/>
                <a:gd name="T40" fmla="*/ 2147483646 w 588"/>
                <a:gd name="T41" fmla="*/ 2147483646 h 524"/>
                <a:gd name="T42" fmla="*/ 2147483646 w 588"/>
                <a:gd name="T43" fmla="*/ 2147483646 h 524"/>
                <a:gd name="T44" fmla="*/ 2147483646 w 588"/>
                <a:gd name="T45" fmla="*/ 2147483646 h 524"/>
                <a:gd name="T46" fmla="*/ 2147483646 w 588"/>
                <a:gd name="T47" fmla="*/ 2147483646 h 524"/>
                <a:gd name="T48" fmla="*/ 2147483646 w 588"/>
                <a:gd name="T49" fmla="*/ 2147483646 h 524"/>
                <a:gd name="T50" fmla="*/ 2147483646 w 588"/>
                <a:gd name="T51" fmla="*/ 2147483646 h 5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88" h="524">
                  <a:moveTo>
                    <a:pt x="559" y="431"/>
                  </a:moveTo>
                  <a:lnTo>
                    <a:pt x="559" y="431"/>
                  </a:lnTo>
                  <a:cubicBezTo>
                    <a:pt x="417" y="431"/>
                    <a:pt x="417" y="431"/>
                    <a:pt x="417" y="431"/>
                  </a:cubicBezTo>
                  <a:cubicBezTo>
                    <a:pt x="382" y="431"/>
                    <a:pt x="382" y="431"/>
                    <a:pt x="382" y="431"/>
                  </a:cubicBezTo>
                  <a:cubicBezTo>
                    <a:pt x="382" y="480"/>
                    <a:pt x="382" y="480"/>
                    <a:pt x="382" y="480"/>
                  </a:cubicBezTo>
                  <a:cubicBezTo>
                    <a:pt x="417" y="516"/>
                    <a:pt x="417" y="516"/>
                    <a:pt x="417" y="516"/>
                  </a:cubicBezTo>
                  <a:cubicBezTo>
                    <a:pt x="417" y="523"/>
                    <a:pt x="417" y="523"/>
                    <a:pt x="417" y="523"/>
                  </a:cubicBezTo>
                  <a:cubicBezTo>
                    <a:pt x="170" y="523"/>
                    <a:pt x="170" y="523"/>
                    <a:pt x="170" y="523"/>
                  </a:cubicBezTo>
                  <a:cubicBezTo>
                    <a:pt x="170" y="516"/>
                    <a:pt x="170" y="516"/>
                    <a:pt x="170" y="516"/>
                  </a:cubicBezTo>
                  <a:cubicBezTo>
                    <a:pt x="212" y="480"/>
                    <a:pt x="212" y="480"/>
                    <a:pt x="212" y="480"/>
                  </a:cubicBezTo>
                  <a:cubicBezTo>
                    <a:pt x="212" y="431"/>
                    <a:pt x="212" y="431"/>
                    <a:pt x="212" y="431"/>
                  </a:cubicBezTo>
                  <a:cubicBezTo>
                    <a:pt x="170" y="431"/>
                    <a:pt x="170" y="431"/>
                    <a:pt x="170" y="431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15" y="431"/>
                    <a:pt x="0" y="417"/>
                    <a:pt x="0" y="40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7"/>
                    <a:pt x="15" y="0"/>
                    <a:pt x="29" y="0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73" y="0"/>
                    <a:pt x="587" y="7"/>
                    <a:pt x="587" y="28"/>
                  </a:cubicBezTo>
                  <a:cubicBezTo>
                    <a:pt x="587" y="403"/>
                    <a:pt x="587" y="403"/>
                    <a:pt x="587" y="403"/>
                  </a:cubicBezTo>
                  <a:cubicBezTo>
                    <a:pt x="587" y="417"/>
                    <a:pt x="573" y="431"/>
                    <a:pt x="559" y="431"/>
                  </a:cubicBezTo>
                  <a:close/>
                  <a:moveTo>
                    <a:pt x="552" y="35"/>
                  </a:moveTo>
                  <a:lnTo>
                    <a:pt x="552" y="35"/>
                  </a:lnTo>
                  <a:cubicBezTo>
                    <a:pt x="43" y="35"/>
                    <a:pt x="43" y="35"/>
                    <a:pt x="43" y="35"/>
                  </a:cubicBezTo>
                  <a:cubicBezTo>
                    <a:pt x="43" y="353"/>
                    <a:pt x="43" y="353"/>
                    <a:pt x="43" y="353"/>
                  </a:cubicBezTo>
                  <a:cubicBezTo>
                    <a:pt x="552" y="353"/>
                    <a:pt x="552" y="353"/>
                    <a:pt x="552" y="353"/>
                  </a:cubicBezTo>
                  <a:lnTo>
                    <a:pt x="552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>
                <a:latin typeface="Vinci Sans" panose="02000000000000000000" pitchFamily="50" charset="0"/>
              </a:endParaRPr>
            </a:p>
          </p:txBody>
        </p:sp>
      </p:grpSp>
      <p:sp>
        <p:nvSpPr>
          <p:cNvPr id="117" name="TextBox 29">
            <a:extLst>
              <a:ext uri="{FF2B5EF4-FFF2-40B4-BE49-F238E27FC236}">
                <a16:creationId xmlns:a16="http://schemas.microsoft.com/office/drawing/2014/main" id="{CDAE8320-9084-4836-9E05-D1CC44BB63D1}"/>
              </a:ext>
            </a:extLst>
          </p:cNvPr>
          <p:cNvSpPr txBox="1"/>
          <p:nvPr/>
        </p:nvSpPr>
        <p:spPr>
          <a:xfrm>
            <a:off x="4672759" y="3310847"/>
            <a:ext cx="1474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Open Sans"/>
              </a:rPr>
              <a:t>Device and sensor management</a:t>
            </a:r>
            <a:endParaRPr lang="en-ID" sz="900" dirty="0">
              <a:solidFill>
                <a:schemeClr val="bg2">
                  <a:lumMod val="50000"/>
                </a:schemeClr>
              </a:solidFill>
              <a:latin typeface="Vinci Sans Light" panose="02000000000000000000" pitchFamily="50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0413026-A73B-43C8-995B-6D46E27AA828}"/>
              </a:ext>
            </a:extLst>
          </p:cNvPr>
          <p:cNvGrpSpPr/>
          <p:nvPr/>
        </p:nvGrpSpPr>
        <p:grpSpPr>
          <a:xfrm>
            <a:off x="-15171" y="33974"/>
            <a:ext cx="966119" cy="592765"/>
            <a:chOff x="3699" y="81726"/>
            <a:chExt cx="966119" cy="592765"/>
          </a:xfrm>
        </p:grpSpPr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6C478096-8343-4113-9D67-F3D03466B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5585" y="81726"/>
              <a:ext cx="282488" cy="282488"/>
            </a:xfrm>
            <a:prstGeom prst="rect">
              <a:avLst/>
            </a:prstGeom>
          </p:spPr>
        </p:pic>
        <p:sp>
          <p:nvSpPr>
            <p:cNvPr id="93" name="Text Placeholder 19">
              <a:extLst>
                <a:ext uri="{FF2B5EF4-FFF2-40B4-BE49-F238E27FC236}">
                  <a16:creationId xmlns:a16="http://schemas.microsoft.com/office/drawing/2014/main" id="{46E47A1B-4145-415B-806D-F2505F97CB7D}"/>
                </a:ext>
              </a:extLst>
            </p:cNvPr>
            <p:cNvSpPr txBox="1">
              <a:spLocks/>
            </p:cNvSpPr>
            <p:nvPr/>
          </p:nvSpPr>
          <p:spPr>
            <a:xfrm>
              <a:off x="3699" y="334623"/>
              <a:ext cx="966119" cy="339868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fr-FR" sz="12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700" dirty="0">
                  <a:latin typeface="Vinci Sans Black" panose="02000000000000000000" pitchFamily="50" charset="0"/>
                </a:rPr>
                <a:t>Remote sessions</a:t>
              </a:r>
            </a:p>
          </p:txBody>
        </p:sp>
      </p:grpSp>
      <p:sp>
        <p:nvSpPr>
          <p:cNvPr id="63" name="TextBox 27">
            <a:extLst>
              <a:ext uri="{FF2B5EF4-FFF2-40B4-BE49-F238E27FC236}">
                <a16:creationId xmlns:a16="http://schemas.microsoft.com/office/drawing/2014/main" id="{33682860-1F03-4DC1-8C1F-217E9C8A0828}"/>
              </a:ext>
            </a:extLst>
          </p:cNvPr>
          <p:cNvSpPr txBox="1"/>
          <p:nvPr/>
        </p:nvSpPr>
        <p:spPr>
          <a:xfrm>
            <a:off x="2731307" y="2558797"/>
            <a:ext cx="1313917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>
                <a:solidFill>
                  <a:srgbClr val="078B75"/>
                </a:solidFill>
                <a:latin typeface="Vinci Sans" panose="02000000000000000000" pitchFamily="50" charset="0"/>
              </a:rPr>
              <a:t> Network Server</a:t>
            </a:r>
          </a:p>
          <a:p>
            <a:pPr algn="ctr"/>
            <a:r>
              <a:rPr lang="fr-FR" sz="1050" i="1" dirty="0" err="1">
                <a:solidFill>
                  <a:srgbClr val="078B75"/>
                </a:solidFill>
                <a:latin typeface="Vinci Sans" panose="02000000000000000000" pitchFamily="50" charset="0"/>
              </a:rPr>
              <a:t>Embebido</a:t>
            </a:r>
            <a:endParaRPr lang="fr-FR" sz="1050" i="1" dirty="0">
              <a:solidFill>
                <a:srgbClr val="078B75"/>
              </a:solidFill>
              <a:latin typeface="Vinci Sans" panose="02000000000000000000" pitchFamily="50" charset="0"/>
            </a:endParaRPr>
          </a:p>
          <a:p>
            <a:pPr algn="ctr"/>
            <a:endParaRPr lang="fr-FR" sz="1050" i="1" dirty="0">
              <a:solidFill>
                <a:srgbClr val="078B75"/>
              </a:solidFill>
              <a:latin typeface="Vinci Sans" panose="02000000000000000000" pitchFamily="50" charset="0"/>
            </a:endParaRPr>
          </a:p>
          <a:p>
            <a:pPr algn="ctr"/>
            <a:r>
              <a:rPr lang="en-BZ" sz="800" dirty="0">
                <a:solidFill>
                  <a:srgbClr val="A5A5A5">
                    <a:lumMod val="75000"/>
                  </a:srgbClr>
                </a:solidFill>
                <a:latin typeface="Vinci Sans" panose="02000000000000000000" pitchFamily="50" charset="0"/>
              </a:rPr>
              <a:t>Gateways Plug and Play </a:t>
            </a:r>
            <a:r>
              <a:rPr lang="en-BZ" sz="800" dirty="0" err="1">
                <a:solidFill>
                  <a:srgbClr val="A5A5A5">
                    <a:lumMod val="75000"/>
                  </a:srgbClr>
                </a:solidFill>
                <a:latin typeface="Vinci Sans" panose="02000000000000000000" pitchFamily="50" charset="0"/>
              </a:rPr>
              <a:t>gestionados</a:t>
            </a:r>
            <a:r>
              <a:rPr lang="en-BZ" sz="800" dirty="0">
                <a:solidFill>
                  <a:srgbClr val="A5A5A5">
                    <a:lumMod val="75000"/>
                  </a:srgbClr>
                </a:solidFill>
                <a:latin typeface="Vinci Sans" panose="02000000000000000000" pitchFamily="50" charset="0"/>
              </a:rPr>
              <a:t> </a:t>
            </a:r>
            <a:r>
              <a:rPr lang="en-BZ" sz="800" dirty="0" err="1">
                <a:solidFill>
                  <a:srgbClr val="A5A5A5">
                    <a:lumMod val="75000"/>
                  </a:srgbClr>
                </a:solidFill>
                <a:latin typeface="Vinci Sans" panose="02000000000000000000" pitchFamily="50" charset="0"/>
              </a:rPr>
              <a:t>desde</a:t>
            </a:r>
            <a:r>
              <a:rPr lang="en-BZ" sz="800" dirty="0">
                <a:solidFill>
                  <a:srgbClr val="A5A5A5">
                    <a:lumMod val="75000"/>
                  </a:srgbClr>
                </a:solidFill>
                <a:latin typeface="Vinci Sans" panose="02000000000000000000" pitchFamily="50" charset="0"/>
              </a:rPr>
              <a:t> Cloud.</a:t>
            </a:r>
            <a:endParaRPr lang="fr-FR" sz="1050" i="1" dirty="0">
              <a:solidFill>
                <a:srgbClr val="078B75"/>
              </a:solidFill>
              <a:latin typeface="Vinci Sans" panose="02000000000000000000" pitchFamily="50" charset="0"/>
            </a:endParaRP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CDDEFAF-CCBE-4539-8229-4B350879282E}"/>
              </a:ext>
            </a:extLst>
          </p:cNvPr>
          <p:cNvSpPr txBox="1"/>
          <p:nvPr/>
        </p:nvSpPr>
        <p:spPr>
          <a:xfrm>
            <a:off x="5467192" y="928806"/>
            <a:ext cx="30572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i="1" dirty="0" err="1">
                <a:solidFill>
                  <a:srgbClr val="078B75"/>
                </a:solidFill>
                <a:latin typeface="Vinci Sans" panose="02000000000000000000" pitchFamily="50" charset="0"/>
              </a:rPr>
              <a:t>Plataforma</a:t>
            </a:r>
            <a:r>
              <a:rPr lang="fr-FR" sz="1050" i="1" dirty="0">
                <a:solidFill>
                  <a:srgbClr val="078B75"/>
                </a:solidFill>
                <a:latin typeface="Vinci Sans" panose="02000000000000000000" pitchFamily="50" charset="0"/>
              </a:rPr>
              <a:t> </a:t>
            </a:r>
            <a:r>
              <a:rPr lang="fr-FR" sz="1050" i="1" dirty="0" err="1">
                <a:solidFill>
                  <a:srgbClr val="078B75"/>
                </a:solidFill>
                <a:latin typeface="Vinci Sans" panose="02000000000000000000" pitchFamily="50" charset="0"/>
              </a:rPr>
              <a:t>IoTaaS</a:t>
            </a:r>
            <a:r>
              <a:rPr lang="fr-FR" sz="1050" i="1" dirty="0">
                <a:solidFill>
                  <a:srgbClr val="078B75"/>
                </a:solidFill>
                <a:latin typeface="Vinci Sans" panose="02000000000000000000" pitchFamily="50" charset="0"/>
              </a:rPr>
              <a:t> </a:t>
            </a:r>
          </a:p>
          <a:p>
            <a:pPr algn="ctr"/>
            <a:r>
              <a:rPr lang="fr-FR" sz="1050" i="1" dirty="0">
                <a:solidFill>
                  <a:srgbClr val="078B75"/>
                </a:solidFill>
                <a:latin typeface="Vinci Sans" panose="02000000000000000000" pitchFamily="50" charset="0"/>
              </a:rPr>
              <a:t>(</a:t>
            </a:r>
            <a:r>
              <a:rPr lang="fr-FR" sz="1050" i="1" dirty="0" err="1">
                <a:solidFill>
                  <a:srgbClr val="078B75"/>
                </a:solidFill>
                <a:latin typeface="Vinci Sans" panose="02000000000000000000" pitchFamily="50" charset="0"/>
              </a:rPr>
              <a:t>colección</a:t>
            </a:r>
            <a:r>
              <a:rPr lang="fr-FR" sz="1050" i="1" dirty="0">
                <a:solidFill>
                  <a:srgbClr val="078B75"/>
                </a:solidFill>
                <a:latin typeface="Vinci Sans" panose="02000000000000000000" pitchFamily="50" charset="0"/>
              </a:rPr>
              <a:t> de </a:t>
            </a:r>
            <a:r>
              <a:rPr lang="fr-FR" sz="1050" i="1" dirty="0" err="1">
                <a:solidFill>
                  <a:srgbClr val="078B75"/>
                </a:solidFill>
                <a:latin typeface="Vinci Sans" panose="02000000000000000000" pitchFamily="50" charset="0"/>
              </a:rPr>
              <a:t>datos</a:t>
            </a:r>
            <a:r>
              <a:rPr lang="fr-FR" sz="1050" i="1" dirty="0">
                <a:solidFill>
                  <a:srgbClr val="078B75"/>
                </a:solidFill>
                <a:latin typeface="Vinci Sans" panose="02000000000000000000" pitchFamily="50" charset="0"/>
              </a:rPr>
              <a:t> y Management)</a:t>
            </a:r>
          </a:p>
        </p:txBody>
      </p:sp>
      <p:sp>
        <p:nvSpPr>
          <p:cNvPr id="3" name="Flecha: a la izquierda y derecha 2">
            <a:extLst>
              <a:ext uri="{FF2B5EF4-FFF2-40B4-BE49-F238E27FC236}">
                <a16:creationId xmlns:a16="http://schemas.microsoft.com/office/drawing/2014/main" id="{A4A62224-4117-4155-B969-7BD4FADC9BE4}"/>
              </a:ext>
            </a:extLst>
          </p:cNvPr>
          <p:cNvSpPr/>
          <p:nvPr/>
        </p:nvSpPr>
        <p:spPr>
          <a:xfrm>
            <a:off x="415841" y="3855781"/>
            <a:ext cx="5803430" cy="377403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Ciberseguridad con Sophos - Netkia">
            <a:extLst>
              <a:ext uri="{FF2B5EF4-FFF2-40B4-BE49-F238E27FC236}">
                <a16:creationId xmlns:a16="http://schemas.microsoft.com/office/drawing/2014/main" id="{BFE743BD-ED4F-4125-9527-316B4E87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27" y="3704484"/>
            <a:ext cx="535630" cy="5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195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C0CE216-1B74-4931-A928-77CAB471D1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FCC030-46F7-49B9-AF8D-06D6CF98C5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241" y="1518733"/>
            <a:ext cx="4423411" cy="362476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dirty="0"/>
              <a:t>Reduce radicalmente la complejidad del </a:t>
            </a:r>
            <a:r>
              <a:rPr lang="es-ES" dirty="0" err="1"/>
              <a:t>puzzle</a:t>
            </a:r>
            <a:r>
              <a:rPr lang="es-ES" dirty="0"/>
              <a:t> </a:t>
            </a:r>
            <a:r>
              <a:rPr lang="es-ES" dirty="0" err="1"/>
              <a:t>IoT</a:t>
            </a:r>
            <a:r>
              <a:rPr lang="es-ES" dirty="0"/>
              <a:t>.</a:t>
            </a:r>
          </a:p>
          <a:p>
            <a:r>
              <a:rPr lang="es-ES" dirty="0"/>
              <a:t>Interoperabilidad, escalabilidad y funcionalidad de la solución.</a:t>
            </a:r>
          </a:p>
          <a:p>
            <a:r>
              <a:rPr lang="es-ES" dirty="0"/>
              <a:t>Calidad del software a lo largo de todo el proceso de ciclo de vida.</a:t>
            </a:r>
          </a:p>
          <a:p>
            <a:r>
              <a:rPr lang="es-ES" dirty="0"/>
              <a:t>Desarrollo de nuevas funcionalidades. </a:t>
            </a:r>
            <a:r>
              <a:rPr lang="es-ES" dirty="0" err="1"/>
              <a:t>Feedback</a:t>
            </a:r>
            <a:r>
              <a:rPr lang="es-ES" dirty="0"/>
              <a:t>/Requerimientos de </a:t>
            </a:r>
            <a:r>
              <a:rPr lang="es-ES" dirty="0" err="1"/>
              <a:t>mútiples</a:t>
            </a:r>
            <a:r>
              <a:rPr lang="es-ES" dirty="0"/>
              <a:t> clientes y usuarios.</a:t>
            </a:r>
          </a:p>
          <a:p>
            <a:r>
              <a:rPr lang="es-ES" dirty="0"/>
              <a:t>Soporte experto de N3 de la solución </a:t>
            </a:r>
            <a:r>
              <a:rPr lang="es-ES" dirty="0" err="1"/>
              <a:t>End-to-End</a:t>
            </a:r>
            <a:r>
              <a:rPr lang="es-ES" dirty="0"/>
              <a:t>.</a:t>
            </a:r>
          </a:p>
          <a:p>
            <a:r>
              <a:rPr lang="es-ES" dirty="0"/>
              <a:t>Garantizar soporte 24x7x365 estándar.</a:t>
            </a:r>
          </a:p>
          <a:p>
            <a:r>
              <a:rPr lang="es-ES" dirty="0"/>
              <a:t>Proporcionar un único punto de contacto técnico para toda la solución </a:t>
            </a:r>
            <a:r>
              <a:rPr lang="es-ES" dirty="0" err="1"/>
              <a:t>End-to-End</a:t>
            </a:r>
            <a:r>
              <a:rPr lang="es-ES" dirty="0"/>
              <a:t>.</a:t>
            </a:r>
          </a:p>
          <a:p>
            <a:r>
              <a:rPr lang="es-ES" dirty="0"/>
              <a:t>Responsabilidad última de la calidad del producto</a:t>
            </a:r>
          </a:p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7BEC422-66A2-413A-AA2B-2D5FFFD77B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41" y="451118"/>
            <a:ext cx="8085170" cy="369652"/>
          </a:xfrm>
        </p:spPr>
        <p:txBody>
          <a:bodyPr/>
          <a:lstStyle/>
          <a:p>
            <a:r>
              <a:rPr lang="es-ES" dirty="0"/>
              <a:t>Optimizando la Sinergia Fabricante </a:t>
            </a:r>
            <a:r>
              <a:rPr lang="es-ES" dirty="0">
                <a:sym typeface="Wingdings" panose="05000000000000000000" pitchFamily="2" charset="2"/>
              </a:rPr>
              <a:t>- Integrador</a:t>
            </a:r>
            <a:endParaRPr lang="es-ES" dirty="0"/>
          </a:p>
        </p:txBody>
      </p: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C0F70A7C-86CD-4CE8-B390-0C6F9C0F8148}"/>
              </a:ext>
            </a:extLst>
          </p:cNvPr>
          <p:cNvSpPr txBox="1">
            <a:spLocks/>
          </p:cNvSpPr>
          <p:nvPr/>
        </p:nvSpPr>
        <p:spPr>
          <a:xfrm>
            <a:off x="4720590" y="1518733"/>
            <a:ext cx="4423411" cy="3624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3"/>
              </a:buBlip>
              <a:defRPr sz="15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Conocimiento experto de la solución.</a:t>
            </a:r>
          </a:p>
          <a:p>
            <a:r>
              <a:rPr lang="es-ES" dirty="0"/>
              <a:t>Adaptar la solución a las necesidades específicas de cada cliente. Sacar el máximo partido de la solución.</a:t>
            </a:r>
          </a:p>
          <a:p>
            <a:r>
              <a:rPr lang="es-ES" dirty="0"/>
              <a:t>Optimizar los despliegues para optimizar el funcionamiento y la autonomía.</a:t>
            </a:r>
          </a:p>
          <a:p>
            <a:pPr lvl="1"/>
            <a:r>
              <a:rPr lang="es-ES" dirty="0"/>
              <a:t>Cobertura inalámbrica.</a:t>
            </a:r>
          </a:p>
          <a:p>
            <a:pPr lvl="1"/>
            <a:r>
              <a:rPr lang="es-ES" dirty="0"/>
              <a:t>Garantizar el mejor funcionamiento de los sensores.</a:t>
            </a:r>
          </a:p>
          <a:p>
            <a:pPr lvl="1"/>
            <a:r>
              <a:rPr lang="es-ES" dirty="0"/>
              <a:t>Instalaciones especiales (cuadros eléctricos, en altura,…)</a:t>
            </a:r>
          </a:p>
          <a:p>
            <a:r>
              <a:rPr lang="es-ES" dirty="0"/>
              <a:t>Verificar que la solución cumple con los casos de uso marcados.</a:t>
            </a:r>
          </a:p>
          <a:p>
            <a:r>
              <a:rPr lang="es-ES" dirty="0"/>
              <a:t>Facilitar todos los niveles de soporte y mantenimiento adaptados al cliente.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38B2529-98E2-4886-81E9-3A41A0654552}"/>
              </a:ext>
            </a:extLst>
          </p:cNvPr>
          <p:cNvSpPr txBox="1"/>
          <p:nvPr/>
        </p:nvSpPr>
        <p:spPr>
          <a:xfrm>
            <a:off x="5634902" y="1053424"/>
            <a:ext cx="2834640" cy="36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ONE SYSTEMS INTEGRATOR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6AC5E8-8586-42D4-BCC3-CEBAE998B17D}"/>
              </a:ext>
            </a:extLst>
          </p:cNvPr>
          <p:cNvSpPr txBox="1"/>
          <p:nvPr/>
        </p:nvSpPr>
        <p:spPr>
          <a:xfrm>
            <a:off x="1101320" y="1053424"/>
            <a:ext cx="2834640" cy="36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ONE SINGLE VENDOR</a:t>
            </a:r>
          </a:p>
        </p:txBody>
      </p:sp>
    </p:spTree>
    <p:extLst>
      <p:ext uri="{BB962C8B-B14F-4D97-AF65-F5344CB8AC3E}">
        <p14:creationId xmlns:p14="http://schemas.microsoft.com/office/powerpoint/2010/main" val="735627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D0B05B5-C623-4398-9761-95192DB25A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Plataforma </a:t>
            </a:r>
            <a:r>
              <a:rPr lang="es-ES" dirty="0" err="1"/>
              <a:t>IoTaas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-</a:t>
            </a:r>
            <a:r>
              <a:rPr lang="es-ES" dirty="0" err="1"/>
              <a:t>in-one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939920-8068-4706-9B5D-C84522DA9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30" y="498764"/>
            <a:ext cx="8965870" cy="46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44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5F5E944-EFBB-447D-A0EF-10B636A04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41558113-9647-408C-B847-0B75235656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49341" y="924373"/>
            <a:ext cx="2773898" cy="3852787"/>
          </a:xfrm>
        </p:spPr>
        <p:txBody>
          <a:bodyPr/>
          <a:lstStyle/>
          <a:p>
            <a:r>
              <a:rPr lang="es-ES" dirty="0" err="1"/>
              <a:t>All</a:t>
            </a:r>
            <a:r>
              <a:rPr lang="es-ES" dirty="0"/>
              <a:t>-</a:t>
            </a:r>
            <a:r>
              <a:rPr lang="es-ES" dirty="0" err="1"/>
              <a:t>in-one</a:t>
            </a:r>
            <a:endParaRPr lang="es-ES" dirty="0"/>
          </a:p>
          <a:p>
            <a:pPr lvl="1"/>
            <a:r>
              <a:rPr lang="es-ES" dirty="0"/>
              <a:t>Sensores </a:t>
            </a:r>
            <a:r>
              <a:rPr lang="es-ES" dirty="0" err="1"/>
              <a:t>plug</a:t>
            </a:r>
            <a:r>
              <a:rPr lang="es-ES" dirty="0"/>
              <a:t> and Play </a:t>
            </a:r>
            <a:r>
              <a:rPr lang="es-ES" dirty="0" err="1"/>
              <a:t>pre-integrados</a:t>
            </a:r>
            <a:r>
              <a:rPr lang="es-ES" dirty="0"/>
              <a:t>.</a:t>
            </a:r>
          </a:p>
          <a:p>
            <a:pPr lvl="1"/>
            <a:r>
              <a:rPr lang="es-ES" dirty="0" err="1"/>
              <a:t>Gateways</a:t>
            </a:r>
            <a:r>
              <a:rPr lang="es-ES" dirty="0"/>
              <a:t> provisionados y gestionados desde el </a:t>
            </a:r>
            <a:r>
              <a:rPr lang="es-ES" dirty="0" err="1"/>
              <a:t>cloud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Gestión, tratamiento y almacenamiento de los datos.</a:t>
            </a:r>
          </a:p>
          <a:p>
            <a:pPr lvl="1"/>
            <a:r>
              <a:rPr lang="es-ES" dirty="0"/>
              <a:t>Plataforma </a:t>
            </a:r>
            <a:r>
              <a:rPr lang="es-ES" dirty="0" err="1"/>
              <a:t>IoT</a:t>
            </a:r>
            <a:r>
              <a:rPr lang="es-ES" dirty="0"/>
              <a:t> actualizada permanentemente y con constantes mejoras y nuevas funcionalidades.</a:t>
            </a:r>
          </a:p>
          <a:p>
            <a:r>
              <a:rPr lang="es-ES" dirty="0"/>
              <a:t>La solución gana valor conforme pasa el tiempo.</a:t>
            </a:r>
          </a:p>
          <a:p>
            <a:pPr lvl="1"/>
            <a:r>
              <a:rPr lang="es-ES" dirty="0"/>
              <a:t>Más casos de uso</a:t>
            </a:r>
          </a:p>
          <a:p>
            <a:pPr lvl="1"/>
            <a:r>
              <a:rPr lang="es-ES" dirty="0"/>
              <a:t>Más </a:t>
            </a:r>
            <a:r>
              <a:rPr lang="es-ES" dirty="0" err="1"/>
              <a:t>funcionalides</a:t>
            </a:r>
            <a:r>
              <a:rPr lang="es-ES" dirty="0"/>
              <a:t>.</a:t>
            </a:r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4AA3213-4E9E-45C4-99E0-E46C8188D4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Características de la solución </a:t>
            </a:r>
            <a:r>
              <a:rPr lang="es-ES" dirty="0" err="1"/>
              <a:t>IoTaaS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996469-CE73-4A23-8288-7FC6A6617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60" r="3678"/>
          <a:stretch/>
        </p:blipFill>
        <p:spPr>
          <a:xfrm>
            <a:off x="220762" y="924746"/>
            <a:ext cx="5928578" cy="42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80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C739F64-2A3D-4E2F-86C0-3BD63CDC5A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462D3B-1FDA-4692-8E5C-1E6801854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En marcha en 3 “simples” pasos…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69CF9A-C59F-4FF7-B322-22404A004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" y="819150"/>
            <a:ext cx="8947149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31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443F17-05A1-454F-8997-FB63B40612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6D0A4B2-9E8C-4A74-B75B-B11DE1831F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GWs</a:t>
            </a:r>
            <a:r>
              <a:rPr lang="es-ES" dirty="0"/>
              <a:t> </a:t>
            </a:r>
            <a:r>
              <a:rPr lang="es-ES" dirty="0" err="1"/>
              <a:t>Indoor</a:t>
            </a:r>
            <a:r>
              <a:rPr lang="es-ES" dirty="0"/>
              <a:t>/</a:t>
            </a:r>
            <a:r>
              <a:rPr lang="es-ES" dirty="0" err="1"/>
              <a:t>Outdoor</a:t>
            </a:r>
            <a:r>
              <a:rPr lang="es-ES" dirty="0"/>
              <a:t> </a:t>
            </a:r>
            <a:r>
              <a:rPr lang="es-ES" dirty="0" err="1"/>
              <a:t>pre-integrados</a:t>
            </a:r>
            <a:r>
              <a:rPr lang="es-ES" dirty="0"/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169906E-7F33-4620-8DD1-832B4659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932" y="298738"/>
            <a:ext cx="1550194" cy="25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3E5DFF9-80B1-4358-B0D8-CD27F3C7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8" y="1347897"/>
            <a:ext cx="1764151" cy="12238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AE6246A-83B1-43BF-8FD0-C8B79E088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56" y="3044482"/>
            <a:ext cx="2193131" cy="12144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6101A59-D24D-43C7-B08A-CCCA77C08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350" y="1347896"/>
            <a:ext cx="1996952" cy="10381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29A868-FBB5-451A-A686-B635C7928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988" y="3001620"/>
            <a:ext cx="2486025" cy="12573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C28792C2-1038-4B76-AB49-106F6332797B}"/>
              </a:ext>
            </a:extLst>
          </p:cNvPr>
          <p:cNvSpPr/>
          <p:nvPr/>
        </p:nvSpPr>
        <p:spPr>
          <a:xfrm>
            <a:off x="6414612" y="3063381"/>
            <a:ext cx="24860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33333"/>
                </a:solidFill>
                <a:latin typeface="Ubuntu"/>
              </a:rPr>
              <a:t>IP67 Rated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33333"/>
                </a:solidFill>
                <a:latin typeface="Ubuntu"/>
              </a:rPr>
              <a:t>8-channels (half-duplex)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33333"/>
                </a:solidFill>
                <a:latin typeface="Ubuntu"/>
              </a:rPr>
              <a:t>ARM9 processor with 32-Bit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33333"/>
                </a:solidFill>
                <a:latin typeface="Ubuntu"/>
              </a:rPr>
              <a:t>Backhaul Connectivity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33333"/>
                </a:solidFill>
                <a:latin typeface="Ubuntu"/>
              </a:rPr>
              <a:t>Embedded Network Server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33333"/>
                </a:solidFill>
                <a:latin typeface="Ubuntu"/>
              </a:rPr>
              <a:t>Global </a:t>
            </a:r>
            <a:r>
              <a:rPr lang="en-US" sz="1200" b="1" dirty="0" err="1">
                <a:solidFill>
                  <a:srgbClr val="333333"/>
                </a:solidFill>
                <a:latin typeface="Ubuntu"/>
              </a:rPr>
              <a:t>LoRaWAN</a:t>
            </a:r>
            <a:r>
              <a:rPr lang="en-US" sz="1200" b="1" dirty="0">
                <a:solidFill>
                  <a:srgbClr val="333333"/>
                </a:solidFill>
                <a:latin typeface="Ubuntu"/>
              </a:rPr>
              <a:t>® Frequency Plans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EDCD04A-D84C-4643-915C-DCFFE14D8DD9}"/>
              </a:ext>
            </a:extLst>
          </p:cNvPr>
          <p:cNvSpPr txBox="1"/>
          <p:nvPr/>
        </p:nvSpPr>
        <p:spPr>
          <a:xfrm>
            <a:off x="1912741" y="4643962"/>
            <a:ext cx="57278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>
                <a:solidFill>
                  <a:schemeClr val="accent1"/>
                </a:solidFill>
              </a:rPr>
              <a:t>Los </a:t>
            </a:r>
            <a:r>
              <a:rPr lang="es-ES" sz="1350" b="1" dirty="0" err="1">
                <a:solidFill>
                  <a:schemeClr val="accent1"/>
                </a:solidFill>
              </a:rPr>
              <a:t>GWs</a:t>
            </a:r>
            <a:r>
              <a:rPr lang="es-ES" sz="1350" b="1" dirty="0">
                <a:solidFill>
                  <a:schemeClr val="accent1"/>
                </a:solidFill>
              </a:rPr>
              <a:t> se provisionan, configuran y administran desde la aplicación Cloud.</a:t>
            </a:r>
          </a:p>
        </p:txBody>
      </p:sp>
    </p:spTree>
    <p:extLst>
      <p:ext uri="{BB962C8B-B14F-4D97-AF65-F5344CB8AC3E}">
        <p14:creationId xmlns:p14="http://schemas.microsoft.com/office/powerpoint/2010/main" val="3367367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5A878F4E-8E8A-4E2E-841B-044DF6347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41" y="2248450"/>
            <a:ext cx="1099135" cy="630204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0BEEFB-D632-42CD-8054-20DBC0EB4A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54F6085-049C-488C-9EF6-E038C17EA0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34C4F7-6364-4EA4-95A7-5ACF8C33B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Sensores y casos de Uso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391E291-485A-4995-B6F9-6E6F48046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56" y="988908"/>
            <a:ext cx="1984384" cy="7385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B91831-1080-49B3-8215-9262F8F6F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4940" y="855449"/>
            <a:ext cx="2189014" cy="1256519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47EACB79-A34C-470A-90A5-9A64E99B3994}"/>
              </a:ext>
            </a:extLst>
          </p:cNvPr>
          <p:cNvSpPr txBox="1">
            <a:spLocks/>
          </p:cNvSpPr>
          <p:nvPr/>
        </p:nvSpPr>
        <p:spPr>
          <a:xfrm>
            <a:off x="4795376" y="836756"/>
            <a:ext cx="4348624" cy="38527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6"/>
              </a:buBlip>
              <a:defRPr sz="15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Sensores de aparcamiento.</a:t>
            </a:r>
          </a:p>
          <a:p>
            <a:r>
              <a:rPr lang="es-ES" dirty="0"/>
              <a:t>Monitorización energética (hasta 3x5000 A).</a:t>
            </a:r>
          </a:p>
          <a:p>
            <a:r>
              <a:rPr lang="es-ES" dirty="0"/>
              <a:t>Tracking GPS.</a:t>
            </a:r>
          </a:p>
          <a:p>
            <a:r>
              <a:rPr lang="es-ES" dirty="0"/>
              <a:t>Analizadores de cobertura </a:t>
            </a:r>
            <a:r>
              <a:rPr lang="es-ES" dirty="0" err="1"/>
              <a:t>LoRaWAN</a:t>
            </a:r>
            <a:endParaRPr lang="es-ES" dirty="0"/>
          </a:p>
          <a:p>
            <a:r>
              <a:rPr lang="es-ES" dirty="0"/>
              <a:t>Sensores de nivel de depósitos, silos, niveles de agua, nieve,…</a:t>
            </a:r>
          </a:p>
          <a:p>
            <a:r>
              <a:rPr lang="es-ES" dirty="0"/>
              <a:t>Conversores analógicos/digitales, MODBUS</a:t>
            </a:r>
          </a:p>
          <a:p>
            <a:r>
              <a:rPr lang="es-ES" dirty="0"/>
              <a:t>Control ambiental con o sin visualización externa (temperatura, la humedad, luminosidad, CO2, HCHO (</a:t>
            </a:r>
            <a:r>
              <a:rPr lang="es-ES" dirty="0" err="1"/>
              <a:t>formaldeido</a:t>
            </a:r>
            <a:r>
              <a:rPr lang="es-ES" dirty="0"/>
              <a:t>), O3 (Ozono), TVOC, presión barométrica, partículas (PM1, PM2.5, PM5, PM10,…) movimiento.</a:t>
            </a:r>
          </a:p>
          <a:p>
            <a:r>
              <a:rPr lang="es-ES" dirty="0"/>
              <a:t>Humedad del suelo</a:t>
            </a:r>
          </a:p>
          <a:p>
            <a:r>
              <a:rPr lang="es-ES" dirty="0"/>
              <a:t>Controlador de sensores externos analógicos y digitales, con o sin actuación.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9CD7EF8-FCAC-4E27-8E3F-364F5BFA9E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627" y="1766771"/>
            <a:ext cx="988908" cy="98890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50CE05B0-E245-4BA4-91E5-D7041A371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3908" y="2052455"/>
            <a:ext cx="911138" cy="63020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D6B564F-8030-4C57-BA58-6E1FECB5B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693" y="2898073"/>
            <a:ext cx="930809" cy="102042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D3F4376-C5AD-4184-A0E0-A228E5AD56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8998" y="1997594"/>
            <a:ext cx="1128010" cy="93787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D31C799-C45D-4802-B8EA-6777AB4573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2208" y="2900394"/>
            <a:ext cx="1681989" cy="195854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79D6695-4898-4CAD-9753-358695DA2C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630" y="4069488"/>
            <a:ext cx="1077159" cy="69435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F2A76D0-4136-4495-8F16-C48FACCDD9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4197" y="3131461"/>
            <a:ext cx="1471179" cy="162824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2B02EF-3977-43A3-9E2C-4875554551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4463" y="1912810"/>
            <a:ext cx="1114926" cy="6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96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A7939A5-A077-40D2-B2EB-56855DACBA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34C4F7-6364-4EA4-95A7-5ACF8C33B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Sensores y casos de Uso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47EACB79-A34C-470A-90A5-9A64E99B3994}"/>
              </a:ext>
            </a:extLst>
          </p:cNvPr>
          <p:cNvSpPr txBox="1">
            <a:spLocks/>
          </p:cNvSpPr>
          <p:nvPr/>
        </p:nvSpPr>
        <p:spPr>
          <a:xfrm>
            <a:off x="4795376" y="836756"/>
            <a:ext cx="4348624" cy="38527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2"/>
              </a:buBlip>
              <a:defRPr sz="15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Llenado de contenedores/papeleras</a:t>
            </a:r>
          </a:p>
          <a:p>
            <a:r>
              <a:rPr lang="es-ES" dirty="0"/>
              <a:t>Detector/alarma de apertura de puertas/ventanas.</a:t>
            </a:r>
          </a:p>
          <a:p>
            <a:r>
              <a:rPr lang="es-ES" dirty="0"/>
              <a:t>Detectores de luminosidad y presencia.</a:t>
            </a:r>
          </a:p>
          <a:p>
            <a:r>
              <a:rPr lang="es-ES" dirty="0"/>
              <a:t>Botón inteligente.</a:t>
            </a:r>
          </a:p>
          <a:p>
            <a:r>
              <a:rPr lang="es-ES" dirty="0"/>
              <a:t>Conteo de personas en un área.</a:t>
            </a:r>
          </a:p>
          <a:p>
            <a:r>
              <a:rPr lang="es-ES" dirty="0"/>
              <a:t>Temperatura industrial (-200-800º)</a:t>
            </a:r>
          </a:p>
          <a:p>
            <a:r>
              <a:rPr lang="es-ES" dirty="0"/>
              <a:t>Presión tuberías agua (0-16 bar)</a:t>
            </a:r>
          </a:p>
          <a:p>
            <a:r>
              <a:rPr lang="es-ES" dirty="0"/>
              <a:t>Fugas de agua (puntuales y de zona).</a:t>
            </a:r>
          </a:p>
          <a:p>
            <a:r>
              <a:rPr lang="es-ES" dirty="0"/>
              <a:t>Niveles de agua en tanques de líquido, corrientes de agua, …</a:t>
            </a:r>
          </a:p>
          <a:p>
            <a:r>
              <a:rPr lang="es-ES" dirty="0"/>
              <a:t>Niveles ambientales (temperatura, humedad, luminosidad, ruido,…)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1A2359-4AEF-4F5E-BBB0-8418CD83A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46" y="823609"/>
            <a:ext cx="1315859" cy="103973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C2D098C-DB48-499D-A5D7-FF69C10E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10" y="836756"/>
            <a:ext cx="1224368" cy="10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DDC58F0-E007-4627-B1AA-0E8944F60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24" y="836756"/>
            <a:ext cx="1153076" cy="108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S101 LoRaWAN Smart Button @ IOT Store Australia">
            <a:extLst>
              <a:ext uri="{FF2B5EF4-FFF2-40B4-BE49-F238E27FC236}">
                <a16:creationId xmlns:a16="http://schemas.microsoft.com/office/drawing/2014/main" id="{8EB3EC2C-F219-4E40-A80D-22E79DC2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0" y="1829097"/>
            <a:ext cx="1224368" cy="12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23D6D7A-490A-4459-9A6F-0E9FFBABD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1314" y="2061794"/>
            <a:ext cx="788121" cy="7881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8CCEDB-A4D9-489C-9052-8BB6FA2F2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996" y="2177403"/>
            <a:ext cx="1500819" cy="103973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CE125A3-23FC-4D3A-93C1-A382BDCAC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693" y="3048363"/>
            <a:ext cx="1036178" cy="856952"/>
          </a:xfrm>
          <a:prstGeom prst="rect">
            <a:avLst/>
          </a:prstGeom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2A14DD51-6CFA-4B6C-A398-C48FCB501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59" y="3067582"/>
            <a:ext cx="823977" cy="7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80EC984-EA16-4D7D-89E6-D5E19DB035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2042" y="4073370"/>
            <a:ext cx="992364" cy="78812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0627748-86CE-45E8-AEA2-37575A9A00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0668" y="3280154"/>
            <a:ext cx="1036178" cy="71784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7AFE5FB-C059-4938-9E58-8C64B80446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47635" y="3855703"/>
            <a:ext cx="989787" cy="83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79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B07A358-BA51-42E2-B5EC-B0A5DE74F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28" y="3060841"/>
            <a:ext cx="1390068" cy="1351146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CC1785-BCD2-4213-884F-A655F0C0C7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34C4F7-6364-4EA4-95A7-5ACF8C33B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Sensores y casos de Uso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47EACB79-A34C-470A-90A5-9A64E99B3994}"/>
              </a:ext>
            </a:extLst>
          </p:cNvPr>
          <p:cNvSpPr txBox="1">
            <a:spLocks/>
          </p:cNvSpPr>
          <p:nvPr/>
        </p:nvSpPr>
        <p:spPr>
          <a:xfrm>
            <a:off x="4795376" y="836756"/>
            <a:ext cx="4348624" cy="38527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4"/>
              </a:buBlip>
              <a:defRPr sz="15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Oxígeno disuelto y temperatura (tratamiento de aguas, acuarios, aguas abiertas,…)</a:t>
            </a:r>
          </a:p>
          <a:p>
            <a:r>
              <a:rPr lang="es-ES" dirty="0"/>
              <a:t>Temperatura de superficies (detección de hielo en carreteras, agricultura inteligente,…).</a:t>
            </a:r>
          </a:p>
          <a:p>
            <a:r>
              <a:rPr lang="es-ES" dirty="0"/>
              <a:t>Radiación fotosintética, radiación solar.</a:t>
            </a:r>
          </a:p>
          <a:p>
            <a:r>
              <a:rPr lang="es-ES" dirty="0"/>
              <a:t>Pluviómetros y estaciones meteorológicas.</a:t>
            </a:r>
          </a:p>
          <a:p>
            <a:r>
              <a:rPr lang="es-ES" dirty="0"/>
              <a:t>Calidad del aire (NO2, NO, CO, H2S, O3, SO2,…)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48D4553-CD93-44FA-83EC-182986DCB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141" y="947514"/>
            <a:ext cx="1404959" cy="9947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623E4C3-475E-4A28-A9DC-590E3C27C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9233" y="815648"/>
            <a:ext cx="1476475" cy="147647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DF34ACF-06DE-4420-87B0-FD70CEFD2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624" y="1942225"/>
            <a:ext cx="1476476" cy="147647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95EA334-E56F-4938-8F82-D072930A9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1805" y="2006360"/>
            <a:ext cx="1690036" cy="16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85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C43CF03-40B7-483F-B50C-13F45442F6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Nosotros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651253-EC4C-437F-A70E-6A25716BA2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8141" y="1986555"/>
            <a:ext cx="3215641" cy="3852787"/>
          </a:xfrm>
        </p:spPr>
        <p:txBody>
          <a:bodyPr/>
          <a:lstStyle/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El Grupo VINCI es un actor global cuya actividad se concentra en tres mercados fundamentales:</a:t>
            </a:r>
          </a:p>
          <a:p>
            <a:pPr lvl="1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Construcción, </a:t>
            </a:r>
          </a:p>
          <a:p>
            <a:pPr lvl="1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Energía y </a:t>
            </a:r>
          </a:p>
          <a:p>
            <a:pPr lvl="1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Concesiones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Actividades de negocio focalizadas en el largo plazo.</a:t>
            </a:r>
          </a:p>
          <a:p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Aproximadamente un 30% del volumen de actividad de Vinci proviene de Vinci-</a:t>
            </a:r>
            <a:r>
              <a:rPr lang="es-ES" dirty="0" err="1">
                <a:solidFill>
                  <a:schemeClr val="bg1">
                    <a:lumMod val="50000"/>
                  </a:schemeClr>
                </a:solidFill>
              </a:rPr>
              <a:t>Energies</a:t>
            </a:r>
            <a:r>
              <a:rPr lang="es-ES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7B5ECC-22A4-4A90-983A-CA3E0A4D13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Grupo VINCI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2D4E5E-972F-4A64-ACBC-B2B2E801B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864" y="1027240"/>
            <a:ext cx="5188409" cy="397971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3FC053A-BF56-4C52-BCBE-5C50D008D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93" y="823609"/>
            <a:ext cx="3177920" cy="93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48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090DFE-B0F9-4791-AEC3-FA578D3077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BD136A1-C953-48BD-ABC3-8B596ECF83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IoTaaS</a:t>
            </a:r>
            <a:r>
              <a:rPr lang="es-ES" dirty="0"/>
              <a:t>. Ejemplo monitorización consumo eléctrico. </a:t>
            </a:r>
          </a:p>
        </p:txBody>
      </p:sp>
      <p:pic>
        <p:nvPicPr>
          <p:cNvPr id="1028" name="Picture 4" descr="image006">
            <a:extLst>
              <a:ext uri="{FF2B5EF4-FFF2-40B4-BE49-F238E27FC236}">
                <a16:creationId xmlns:a16="http://schemas.microsoft.com/office/drawing/2014/main" id="{91719921-F932-43E6-BFCA-28590BA8B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68"/>
          <a:stretch/>
        </p:blipFill>
        <p:spPr bwMode="auto">
          <a:xfrm>
            <a:off x="170207" y="1021005"/>
            <a:ext cx="5017510" cy="125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FCD08CB-BDB4-47E7-B7C6-EAB8617A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231" y="2744341"/>
            <a:ext cx="2629923" cy="15411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519FC8B-DAC4-4EDB-A5E4-FFA7A7EB4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849" y="1098346"/>
            <a:ext cx="4677151" cy="291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63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688E596-FBB8-4744-980F-C955DBAA8D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34C4F7-6364-4EA4-95A7-5ACF8C33B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Actuadores y casos de uso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47EACB79-A34C-470A-90A5-9A64E99B3994}"/>
              </a:ext>
            </a:extLst>
          </p:cNvPr>
          <p:cNvSpPr txBox="1">
            <a:spLocks/>
          </p:cNvSpPr>
          <p:nvPr/>
        </p:nvSpPr>
        <p:spPr>
          <a:xfrm>
            <a:off x="4795376" y="836756"/>
            <a:ext cx="4348624" cy="38527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Blip>
                <a:blip r:embed="rId2"/>
              </a:buBlip>
              <a:defRPr sz="15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Controlador de válvula eléctrica (</a:t>
            </a:r>
            <a:r>
              <a:rPr lang="es-ES" dirty="0" err="1"/>
              <a:t>selenoide</a:t>
            </a:r>
            <a:r>
              <a:rPr lang="es-ES" dirty="0"/>
              <a:t>).</a:t>
            </a:r>
          </a:p>
          <a:p>
            <a:r>
              <a:rPr lang="es-ES" dirty="0"/>
              <a:t>Controlador de luz Inteligente (hasta 8 circuitos) y pequeños electrodomésticos (hasta 5 A por circuito y 16ª en total). ON/OFF remoto y basado en tiempo y control de consumo.</a:t>
            </a:r>
          </a:p>
          <a:p>
            <a:r>
              <a:rPr lang="es-ES" dirty="0"/>
              <a:t>Controlador inteligente de enchufe. ON/OFF remoto y control de consumo</a:t>
            </a:r>
          </a:p>
          <a:p>
            <a:r>
              <a:rPr lang="es-ES" dirty="0"/>
              <a:t>Detector de gas con control de válvulas/ventilación (requiere alimentación)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FE22D63-6EA0-4633-BE86-0E6367354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41" y="1037725"/>
            <a:ext cx="1315658" cy="15340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41B4EBD-7AC3-4D92-8D28-C1F40E445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02" y="958763"/>
            <a:ext cx="2030834" cy="138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0022750-6240-4100-AFA7-A5FCAAE91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21" y="2571750"/>
            <a:ext cx="1059631" cy="124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0131C29-2514-4BD9-861B-E6A248EEB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8079" y="2340858"/>
            <a:ext cx="949016" cy="153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33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112DC0A-B7A2-4501-8C09-4F8D3E5D5D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Solución </a:t>
            </a:r>
            <a:r>
              <a:rPr lang="es-ES" dirty="0" err="1"/>
              <a:t>IoTaaS</a:t>
            </a:r>
            <a:r>
              <a:rPr lang="es-ES" dirty="0"/>
              <a:t> E2E </a:t>
            </a:r>
            <a:r>
              <a:rPr lang="es-ES" dirty="0" err="1"/>
              <a:t>Plug&amp;Play</a:t>
            </a:r>
            <a:r>
              <a:rPr lang="es-ES" dirty="0"/>
              <a:t>. 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C0240030-26E2-49EA-A696-F9F6CA41B14F}"/>
              </a:ext>
            </a:extLst>
          </p:cNvPr>
          <p:cNvSpPr txBox="1">
            <a:spLocks/>
          </p:cNvSpPr>
          <p:nvPr/>
        </p:nvSpPr>
        <p:spPr>
          <a:xfrm>
            <a:off x="514893" y="594815"/>
            <a:ext cx="4894506" cy="3033486"/>
          </a:xfrm>
          <a:prstGeom prst="rect">
            <a:avLst/>
          </a:prstGeom>
        </p:spPr>
        <p:txBody>
          <a:bodyPr/>
          <a:lstStyle>
            <a:lvl1pPr marL="457189" indent="-45718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667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1pPr>
            <a:lvl2pPr marL="990575" indent="-38099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685800">
              <a:spcBef>
                <a:spcPts val="750"/>
              </a:spcBef>
              <a:defRPr/>
            </a:pPr>
            <a:r>
              <a:rPr lang="es-ES" sz="1800" dirty="0">
                <a:solidFill>
                  <a:prstClr val="black"/>
                </a:solidFill>
              </a:rPr>
              <a:t>Plataforma en Cloud para:</a:t>
            </a:r>
          </a:p>
          <a:p>
            <a:pPr marL="742931" lvl="1" indent="-285743" defTabSz="685800">
              <a:spcBef>
                <a:spcPts val="375"/>
              </a:spcBef>
              <a:defRPr/>
            </a:pPr>
            <a:r>
              <a:rPr lang="es-ES" sz="1800" b="1" dirty="0">
                <a:solidFill>
                  <a:prstClr val="black"/>
                </a:solidFill>
              </a:rPr>
              <a:t>Agregación de tráfico y visualización </a:t>
            </a:r>
            <a:r>
              <a:rPr lang="es-ES" sz="1800" dirty="0">
                <a:solidFill>
                  <a:prstClr val="black"/>
                </a:solidFill>
              </a:rPr>
              <a:t>de los datos </a:t>
            </a:r>
            <a:r>
              <a:rPr lang="es-ES" sz="1800" dirty="0" err="1">
                <a:solidFill>
                  <a:prstClr val="black"/>
                </a:solidFill>
              </a:rPr>
              <a:t>IoT</a:t>
            </a:r>
            <a:r>
              <a:rPr lang="es-ES" sz="1800" dirty="0">
                <a:solidFill>
                  <a:prstClr val="black"/>
                </a:solidFill>
              </a:rPr>
              <a:t>.</a:t>
            </a:r>
          </a:p>
          <a:p>
            <a:pPr marL="742931" lvl="1" indent="-285743" defTabSz="685800">
              <a:spcBef>
                <a:spcPts val="375"/>
              </a:spcBef>
              <a:defRPr/>
            </a:pPr>
            <a:r>
              <a:rPr lang="es-ES" sz="1800" b="1" dirty="0">
                <a:solidFill>
                  <a:prstClr val="black"/>
                </a:solidFill>
              </a:rPr>
              <a:t>Gestión </a:t>
            </a:r>
            <a:r>
              <a:rPr lang="es-ES" sz="1800" b="1" dirty="0" err="1">
                <a:solidFill>
                  <a:prstClr val="black"/>
                </a:solidFill>
              </a:rPr>
              <a:t>end-to-end</a:t>
            </a:r>
            <a:r>
              <a:rPr lang="es-ES" sz="1800" b="1" dirty="0">
                <a:solidFill>
                  <a:prstClr val="black"/>
                </a:solidFill>
              </a:rPr>
              <a:t> </a:t>
            </a:r>
            <a:r>
              <a:rPr lang="es-ES" sz="1800" dirty="0">
                <a:solidFill>
                  <a:prstClr val="black"/>
                </a:solidFill>
              </a:rPr>
              <a:t>de todos los elementos.</a:t>
            </a:r>
          </a:p>
          <a:p>
            <a:pPr marL="857250" lvl="2" indent="-171450" defTabSz="685800">
              <a:spcBef>
                <a:spcPts val="375"/>
              </a:spcBef>
              <a:defRPr/>
            </a:pPr>
            <a:r>
              <a:rPr lang="es-ES" sz="1400" dirty="0">
                <a:solidFill>
                  <a:prstClr val="black"/>
                </a:solidFill>
              </a:rPr>
              <a:t>Estado de </a:t>
            </a:r>
            <a:r>
              <a:rPr lang="es-ES" sz="1400" b="1" dirty="0">
                <a:solidFill>
                  <a:prstClr val="black"/>
                </a:solidFill>
              </a:rPr>
              <a:t>salud</a:t>
            </a:r>
            <a:r>
              <a:rPr lang="es-ES" sz="1400" dirty="0">
                <a:solidFill>
                  <a:prstClr val="black"/>
                </a:solidFill>
              </a:rPr>
              <a:t> de los diferentes elementos.</a:t>
            </a:r>
          </a:p>
          <a:p>
            <a:pPr marL="857250" lvl="2" indent="-171450" defTabSz="685800">
              <a:spcBef>
                <a:spcPts val="375"/>
              </a:spcBef>
              <a:defRPr/>
            </a:pPr>
            <a:r>
              <a:rPr lang="es-ES" sz="1400" dirty="0">
                <a:solidFill>
                  <a:prstClr val="black"/>
                </a:solidFill>
              </a:rPr>
              <a:t>Modificaciones </a:t>
            </a:r>
            <a:r>
              <a:rPr lang="es-ES" sz="1400" b="1" dirty="0">
                <a:solidFill>
                  <a:prstClr val="black"/>
                </a:solidFill>
              </a:rPr>
              <a:t>parámetros</a:t>
            </a:r>
            <a:r>
              <a:rPr lang="es-ES" sz="1400" dirty="0">
                <a:solidFill>
                  <a:prstClr val="black"/>
                </a:solidFill>
              </a:rPr>
              <a:t> de sensores y </a:t>
            </a:r>
            <a:r>
              <a:rPr lang="es-ES" sz="1400" dirty="0" err="1">
                <a:solidFill>
                  <a:prstClr val="black"/>
                </a:solidFill>
              </a:rPr>
              <a:t>GWs</a:t>
            </a:r>
            <a:endParaRPr lang="es-ES" sz="1400" dirty="0">
              <a:solidFill>
                <a:prstClr val="black"/>
              </a:solidFill>
            </a:endParaRPr>
          </a:p>
          <a:p>
            <a:pPr marL="857250" lvl="2" indent="-171450" defTabSz="685800">
              <a:spcBef>
                <a:spcPts val="375"/>
              </a:spcBef>
              <a:defRPr/>
            </a:pPr>
            <a:r>
              <a:rPr lang="es-ES" sz="1400" b="1" dirty="0">
                <a:solidFill>
                  <a:prstClr val="black"/>
                </a:solidFill>
              </a:rPr>
              <a:t>Actualizaciones</a:t>
            </a:r>
            <a:r>
              <a:rPr lang="es-ES" sz="1400" dirty="0">
                <a:solidFill>
                  <a:prstClr val="black"/>
                </a:solidFill>
              </a:rPr>
              <a:t> remotas de </a:t>
            </a:r>
            <a:r>
              <a:rPr lang="es-ES" sz="1400" dirty="0" err="1">
                <a:solidFill>
                  <a:prstClr val="black"/>
                </a:solidFill>
              </a:rPr>
              <a:t>GWs</a:t>
            </a:r>
            <a:r>
              <a:rPr lang="es-ES" sz="1400" dirty="0">
                <a:solidFill>
                  <a:prstClr val="black"/>
                </a:solidFill>
              </a:rPr>
              <a:t>.</a:t>
            </a:r>
          </a:p>
          <a:p>
            <a:pPr marL="857250" lvl="2" indent="-171450" defTabSz="685800">
              <a:spcBef>
                <a:spcPts val="375"/>
              </a:spcBef>
              <a:defRPr/>
            </a:pPr>
            <a:r>
              <a:rPr lang="es-ES" sz="1400" dirty="0">
                <a:solidFill>
                  <a:prstClr val="black"/>
                </a:solidFill>
              </a:rPr>
              <a:t>Monitorización calidad </a:t>
            </a:r>
            <a:r>
              <a:rPr lang="es-ES" sz="1400" dirty="0" err="1">
                <a:solidFill>
                  <a:prstClr val="black"/>
                </a:solidFill>
              </a:rPr>
              <a:t>LoRaWAN</a:t>
            </a:r>
            <a:r>
              <a:rPr lang="es-ES" sz="1400" dirty="0">
                <a:solidFill>
                  <a:prstClr val="black"/>
                </a:solidFill>
              </a:rPr>
              <a:t>,</a:t>
            </a:r>
          </a:p>
          <a:p>
            <a:pPr marL="742931" lvl="1" indent="-285743" defTabSz="685800">
              <a:spcBef>
                <a:spcPts val="375"/>
              </a:spcBef>
              <a:defRPr/>
            </a:pPr>
            <a:r>
              <a:rPr lang="es-ES" sz="1800" dirty="0">
                <a:solidFill>
                  <a:prstClr val="black"/>
                </a:solidFill>
              </a:rPr>
              <a:t>Disponibilidad de </a:t>
            </a:r>
            <a:r>
              <a:rPr lang="es-ES" sz="1800" b="1" dirty="0" err="1">
                <a:solidFill>
                  <a:prstClr val="black"/>
                </a:solidFill>
              </a:rPr>
              <a:t>APIs</a:t>
            </a:r>
            <a:r>
              <a:rPr lang="es-ES" sz="1800" b="1" dirty="0">
                <a:solidFill>
                  <a:prstClr val="black"/>
                </a:solidFill>
              </a:rPr>
              <a:t>.</a:t>
            </a:r>
          </a:p>
          <a:p>
            <a:pPr marL="742931" lvl="1" indent="-285743" defTabSz="685800">
              <a:spcBef>
                <a:spcPts val="375"/>
              </a:spcBef>
              <a:defRPr/>
            </a:pPr>
            <a:r>
              <a:rPr lang="es-ES" sz="1800" b="1" dirty="0" err="1">
                <a:solidFill>
                  <a:prstClr val="black"/>
                </a:solidFill>
              </a:rPr>
              <a:t>Reporting</a:t>
            </a:r>
            <a:r>
              <a:rPr lang="es-ES" sz="1800" b="1" dirty="0">
                <a:solidFill>
                  <a:prstClr val="black"/>
                </a:solidFill>
              </a:rPr>
              <a:t> real-time e histórico </a:t>
            </a:r>
            <a:r>
              <a:rPr lang="es-ES" sz="1800" dirty="0">
                <a:solidFill>
                  <a:prstClr val="black"/>
                </a:solidFill>
              </a:rPr>
              <a:t>de los datos, alertas y alarmas.</a:t>
            </a:r>
          </a:p>
          <a:p>
            <a:pPr marL="742931" lvl="1" indent="-285743" defTabSz="685800">
              <a:spcBef>
                <a:spcPts val="375"/>
              </a:spcBef>
              <a:defRPr/>
            </a:pPr>
            <a:r>
              <a:rPr lang="es-ES" sz="1800" dirty="0">
                <a:solidFill>
                  <a:prstClr val="black"/>
                </a:solidFill>
              </a:rPr>
              <a:t>Flexibilidad para </a:t>
            </a:r>
            <a:r>
              <a:rPr lang="es-ES" sz="1800" b="1" dirty="0">
                <a:solidFill>
                  <a:prstClr val="black"/>
                </a:solidFill>
              </a:rPr>
              <a:t>personalizar </a:t>
            </a:r>
            <a:r>
              <a:rPr lang="es-ES" sz="1800" b="1" dirty="0" err="1">
                <a:solidFill>
                  <a:prstClr val="black"/>
                </a:solidFill>
              </a:rPr>
              <a:t>dashboards</a:t>
            </a:r>
            <a:r>
              <a:rPr lang="es-ES" sz="1800" dirty="0">
                <a:solidFill>
                  <a:prstClr val="black"/>
                </a:solidFill>
              </a:rPr>
              <a:t>.</a:t>
            </a:r>
          </a:p>
          <a:p>
            <a:pPr marL="742931" lvl="1" indent="-285743" defTabSz="685800">
              <a:spcBef>
                <a:spcPts val="375"/>
              </a:spcBef>
              <a:defRPr/>
            </a:pPr>
            <a:r>
              <a:rPr lang="es-ES" sz="1800" dirty="0">
                <a:solidFill>
                  <a:prstClr val="black"/>
                </a:solidFill>
              </a:rPr>
              <a:t>Actualización/</a:t>
            </a:r>
            <a:r>
              <a:rPr lang="es-ES" sz="1800" b="1" dirty="0">
                <a:solidFill>
                  <a:prstClr val="black"/>
                </a:solidFill>
              </a:rPr>
              <a:t>mejora de funcionalidades</a:t>
            </a:r>
            <a:r>
              <a:rPr lang="es-ES" sz="1800" dirty="0">
                <a:solidFill>
                  <a:prstClr val="black"/>
                </a:solidFill>
              </a:rPr>
              <a:t>.</a:t>
            </a:r>
          </a:p>
          <a:p>
            <a:pPr marL="742931" lvl="1" indent="-285743" defTabSz="685800">
              <a:spcBef>
                <a:spcPts val="375"/>
              </a:spcBef>
              <a:defRPr/>
            </a:pPr>
            <a:r>
              <a:rPr lang="es-ES" sz="1800" dirty="0">
                <a:solidFill>
                  <a:prstClr val="black"/>
                </a:solidFill>
              </a:rPr>
              <a:t>Dispositivos geolocalizados.</a:t>
            </a:r>
          </a:p>
          <a:p>
            <a:pPr marL="742931" lvl="1" indent="-285743" defTabSz="685800">
              <a:spcBef>
                <a:spcPts val="375"/>
              </a:spcBef>
              <a:defRPr/>
            </a:pPr>
            <a:r>
              <a:rPr lang="es-ES" sz="1800" dirty="0">
                <a:solidFill>
                  <a:prstClr val="black"/>
                </a:solidFill>
              </a:rPr>
              <a:t>Conocimiento experto, predictivos,…</a:t>
            </a:r>
          </a:p>
          <a:p>
            <a:pPr marL="457188" lvl="1" indent="0" defTabSz="685800">
              <a:spcBef>
                <a:spcPts val="375"/>
              </a:spcBef>
              <a:buNone/>
              <a:defRPr/>
            </a:pPr>
            <a:endParaRPr lang="es-ES" sz="1800" dirty="0">
              <a:solidFill>
                <a:prstClr val="black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6583C69-7688-4F6A-BCDD-5F40876A6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833" y="2709875"/>
            <a:ext cx="3575845" cy="213748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3CBCF8F-358D-4729-8363-5C771ED15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845" y="510392"/>
            <a:ext cx="3714156" cy="19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50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CD365C9-126B-4273-A1AE-91C8754251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5DF3807-C763-49E1-8F7B-A36B95BCAC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8141" y="1154171"/>
            <a:ext cx="4274359" cy="3852787"/>
          </a:xfrm>
        </p:spPr>
        <p:txBody>
          <a:bodyPr/>
          <a:lstStyle/>
          <a:p>
            <a:r>
              <a:rPr lang="es-ES" dirty="0"/>
              <a:t>Definición de umbrales manuales de funcionamiento anómalo.</a:t>
            </a:r>
          </a:p>
          <a:p>
            <a:r>
              <a:rPr lang="es-ES" dirty="0"/>
              <a:t>Identifica visualmente en las tablas históricas los valores anómalos.</a:t>
            </a:r>
          </a:p>
          <a:p>
            <a:r>
              <a:rPr lang="es-ES" dirty="0"/>
              <a:t>Permite notificaciones automáticas por SMS o e-mail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B6C6D9C-55AD-45B4-A1F6-8F42BAC750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Definición, control y notificación de alarmas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711A03-E102-40C2-9891-C66926D5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814" y="1379729"/>
            <a:ext cx="3671186" cy="21833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7CAFB8D-013C-4B7B-9F3F-81F1BCA5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67" y="3025503"/>
            <a:ext cx="5591725" cy="19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88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D212F1-24EB-4943-9014-39AEA4AEFB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C744F31-C984-4EF7-9536-480972CB4F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Sensorización</a:t>
            </a:r>
            <a:r>
              <a:rPr lang="es-ES" dirty="0"/>
              <a:t> sí, pero… también actuación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837C2C-D984-4D32-A0A6-08CC8C215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1" y="857251"/>
            <a:ext cx="7777800" cy="28211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CFB45FD-94ED-4D4B-85F9-B0F7BA330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25" y="3180483"/>
            <a:ext cx="4338076" cy="1531085"/>
          </a:xfrm>
          <a:prstGeom prst="rect">
            <a:avLst/>
          </a:prstGeom>
        </p:spPr>
      </p:pic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F2697644-1711-4D6D-8F53-3ED564084843}"/>
              </a:ext>
            </a:extLst>
          </p:cNvPr>
          <p:cNvSpPr/>
          <p:nvPr/>
        </p:nvSpPr>
        <p:spPr>
          <a:xfrm>
            <a:off x="4722668" y="3678382"/>
            <a:ext cx="529937" cy="607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E837FC9-477C-416C-98A8-D3C3323EE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899" y="3180483"/>
            <a:ext cx="1902117" cy="14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14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34588BC-19B2-41C2-B177-8F2AFAC11C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750944E-1A94-4D6F-8B98-972A45F650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0565" y="3191004"/>
            <a:ext cx="5501179" cy="1952496"/>
          </a:xfrm>
        </p:spPr>
        <p:txBody>
          <a:bodyPr/>
          <a:lstStyle/>
          <a:p>
            <a:r>
              <a:rPr lang="es-ES" sz="1400" dirty="0"/>
              <a:t>Posibilidad de integrar datos en la misma plataforma Cloud con formatos de visualización y </a:t>
            </a:r>
            <a:r>
              <a:rPr lang="es-ES" sz="1400" dirty="0" err="1"/>
              <a:t>APIs</a:t>
            </a:r>
            <a:r>
              <a:rPr lang="es-ES" sz="1400" dirty="0"/>
              <a:t> idénticos a los utilizados para sensores </a:t>
            </a:r>
            <a:r>
              <a:rPr lang="es-ES" sz="1400" dirty="0" err="1"/>
              <a:t>LoRaWAN</a:t>
            </a:r>
            <a:r>
              <a:rPr lang="es-ES" sz="1400" dirty="0"/>
              <a:t>:</a:t>
            </a:r>
          </a:p>
          <a:p>
            <a:r>
              <a:rPr lang="es-ES" sz="1400" dirty="0"/>
              <a:t>Extracción de datos mediante Modbus RTU y TCP y OPC UA </a:t>
            </a:r>
          </a:p>
          <a:p>
            <a:r>
              <a:rPr lang="es-ES" sz="1400" dirty="0"/>
              <a:t>Conexión de señales analógicas de sensores industriales.</a:t>
            </a:r>
          </a:p>
          <a:p>
            <a:r>
              <a:rPr lang="es-ES" sz="1400" dirty="0"/>
              <a:t>Conexión de señales digitales de sensores (eventos y contadores)</a:t>
            </a:r>
          </a:p>
          <a:p>
            <a:r>
              <a:rPr lang="es-ES" sz="1400" dirty="0"/>
              <a:t>Actuadores </a:t>
            </a:r>
          </a:p>
          <a:p>
            <a:endParaRPr lang="es-ES" sz="1400" dirty="0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CC6C755-6652-4252-BC1A-30B522390B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Gateway Modbus/OPC-UA - LTE.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12BE6F-A28A-4A84-9C37-79B79CD96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30" y="924372"/>
            <a:ext cx="2716960" cy="4006577"/>
          </a:xfrm>
          <a:prstGeom prst="roundRect">
            <a:avLst>
              <a:gd name="adj" fmla="val 22330"/>
            </a:avLst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A44DC82-5F7E-4124-928E-6BFC267DF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652" y="959507"/>
            <a:ext cx="4399007" cy="21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46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EF2531A-D919-42D6-9AFA-08265524B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200" y="1524000"/>
            <a:ext cx="1708672" cy="2155296"/>
          </a:xfrm>
          <a:prstGeom prst="rect">
            <a:avLst/>
          </a:prstGeom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21A311C-3C36-430E-8575-D2A6F96E47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EA1476E-C8E1-4AD9-9DCF-3FC9EC8395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6225" y="836756"/>
            <a:ext cx="7352242" cy="3852787"/>
          </a:xfrm>
        </p:spPr>
        <p:txBody>
          <a:bodyPr/>
          <a:lstStyle/>
          <a:p>
            <a:r>
              <a:rPr lang="es-ES" dirty="0"/>
              <a:t>Usa la misma aplicación Cloud que los sensores </a:t>
            </a:r>
            <a:r>
              <a:rPr lang="es-ES" dirty="0" err="1"/>
              <a:t>LoRaWAN</a:t>
            </a:r>
            <a:r>
              <a:rPr lang="es-ES" dirty="0"/>
              <a:t>. Los datos que provienen de los sensores y GW </a:t>
            </a:r>
            <a:r>
              <a:rPr lang="es-ES" dirty="0" err="1"/>
              <a:t>LoRaWAN</a:t>
            </a:r>
            <a:r>
              <a:rPr lang="es-ES" dirty="0"/>
              <a:t> tienen el mismo tratamiento (visualización, licenciamiento, acceso al data </a:t>
            </a:r>
            <a:r>
              <a:rPr lang="es-ES" dirty="0" err="1"/>
              <a:t>lake</a:t>
            </a:r>
            <a:r>
              <a:rPr lang="es-ES" dirty="0"/>
              <a:t> </a:t>
            </a:r>
            <a:r>
              <a:rPr lang="es-ES" dirty="0" err="1"/>
              <a:t>cloud</a:t>
            </a:r>
            <a:r>
              <a:rPr lang="es-ES" dirty="0"/>
              <a:t> mediante API,…) que los datos del GW industrial.</a:t>
            </a:r>
          </a:p>
          <a:p>
            <a:r>
              <a:rPr lang="es-ES" dirty="0"/>
              <a:t>Elimina en gran medida la necesidad de infraestructura para extraer el dato industrial.</a:t>
            </a:r>
          </a:p>
          <a:p>
            <a:r>
              <a:rPr lang="es-ES" dirty="0"/>
              <a:t>Dispone de conectividad Ethernet y LTE (servicio de conectividad incluido en el servicio).</a:t>
            </a:r>
          </a:p>
          <a:p>
            <a:r>
              <a:rPr lang="es-ES" dirty="0"/>
              <a:t>Muy seguro. No permite configuración Local, se configura todo desde el </a:t>
            </a:r>
            <a:r>
              <a:rPr lang="es-ES" dirty="0" err="1"/>
              <a:t>cloud</a:t>
            </a:r>
            <a:r>
              <a:rPr lang="es-ES" dirty="0"/>
              <a:t> con Seguridad de datos vía SSL-AES256 sobre el operador portador de APN privado.</a:t>
            </a:r>
          </a:p>
          <a:p>
            <a:r>
              <a:rPr lang="es-ES" dirty="0"/>
              <a:t>Desplegable de forma homogénea en cientos de países. Accesible universalmente desde un navegador web.</a:t>
            </a:r>
          </a:p>
          <a:p>
            <a:r>
              <a:rPr lang="es-ES" dirty="0"/>
              <a:t>Permite obtener datos mediante: </a:t>
            </a:r>
          </a:p>
          <a:p>
            <a:pPr lvl="1"/>
            <a:r>
              <a:rPr lang="es-ES" dirty="0" err="1"/>
              <a:t>ModBUS</a:t>
            </a:r>
            <a:r>
              <a:rPr lang="es-ES" dirty="0"/>
              <a:t> RTU (RS-232 o RS-485),  </a:t>
            </a:r>
            <a:r>
              <a:rPr lang="es-ES" dirty="0" err="1"/>
              <a:t>ModBUS</a:t>
            </a:r>
            <a:r>
              <a:rPr lang="es-ES" dirty="0"/>
              <a:t> TCP, OPC-UA</a:t>
            </a:r>
          </a:p>
          <a:p>
            <a:pPr lvl="1"/>
            <a:r>
              <a:rPr lang="es-ES" dirty="0"/>
              <a:t>7 entradas analógicas (independientes 0-10V, 4-20mA, 0-20 mA, resolución 12 bits)</a:t>
            </a:r>
          </a:p>
          <a:p>
            <a:pPr lvl="1"/>
            <a:r>
              <a:rPr lang="es-ES" dirty="0"/>
              <a:t>10 entradas digitales (</a:t>
            </a:r>
            <a:r>
              <a:rPr lang="es-ES" dirty="0" err="1"/>
              <a:t>optoaisladas</a:t>
            </a:r>
            <a:r>
              <a:rPr lang="es-ES" dirty="0"/>
              <a:t> para eventos o contadores, hasta 250Hz)</a:t>
            </a:r>
          </a:p>
          <a:p>
            <a:pPr lvl="1"/>
            <a:r>
              <a:rPr lang="es-ES" dirty="0"/>
              <a:t>2 actuadores (relés de potencia) programables.</a:t>
            </a:r>
          </a:p>
          <a:p>
            <a:r>
              <a:rPr lang="es-ES" dirty="0"/>
              <a:t>Muestreado de hasta 600 muestras por minuto y envío de datos al </a:t>
            </a:r>
            <a:r>
              <a:rPr lang="es-ES" dirty="0" err="1"/>
              <a:t>cloud</a:t>
            </a:r>
            <a:r>
              <a:rPr lang="es-ES" dirty="0"/>
              <a:t> con periodicidad de hasta 1 minuto.</a:t>
            </a:r>
          </a:p>
          <a:p>
            <a:endParaRPr lang="es-ES" dirty="0"/>
          </a:p>
        </p:txBody>
      </p:sp>
      <p:sp>
        <p:nvSpPr>
          <p:cNvPr id="11" name="Marcador de texto 1">
            <a:extLst>
              <a:ext uri="{FF2B5EF4-FFF2-40B4-BE49-F238E27FC236}">
                <a16:creationId xmlns:a16="http://schemas.microsoft.com/office/drawing/2014/main" id="{45E422AE-FAE4-45D6-A172-2F0080356F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8141" y="453957"/>
            <a:ext cx="8085170" cy="369652"/>
          </a:xfrm>
        </p:spPr>
        <p:txBody>
          <a:bodyPr/>
          <a:lstStyle/>
          <a:p>
            <a:r>
              <a:rPr lang="es-ES" dirty="0"/>
              <a:t>Gateway Industrial IG7100</a:t>
            </a:r>
          </a:p>
        </p:txBody>
      </p:sp>
    </p:spTree>
    <p:extLst>
      <p:ext uri="{BB962C8B-B14F-4D97-AF65-F5344CB8AC3E}">
        <p14:creationId xmlns:p14="http://schemas.microsoft.com/office/powerpoint/2010/main" val="24535144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6017CD-38A3-4B55-A079-46E19BDDDE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241B663-90A5-42F8-970D-0FFB51FF25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B8FE833-0F1E-45D1-BF4D-1B0C525831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Paneles personalizados y uso del API</a:t>
            </a:r>
          </a:p>
        </p:txBody>
      </p:sp>
      <p:sp>
        <p:nvSpPr>
          <p:cNvPr id="14" name="Subtítulo 1">
            <a:extLst>
              <a:ext uri="{FF2B5EF4-FFF2-40B4-BE49-F238E27FC236}">
                <a16:creationId xmlns:a16="http://schemas.microsoft.com/office/drawing/2014/main" id="{B12B576D-0E9A-47B5-B128-4C25ED75A61E}"/>
              </a:ext>
            </a:extLst>
          </p:cNvPr>
          <p:cNvSpPr txBox="1">
            <a:spLocks/>
          </p:cNvSpPr>
          <p:nvPr/>
        </p:nvSpPr>
        <p:spPr>
          <a:xfrm>
            <a:off x="341709" y="2107861"/>
            <a:ext cx="2694385" cy="478404"/>
          </a:xfrm>
          <a:prstGeom prst="rect">
            <a:avLst/>
          </a:prstGeom>
        </p:spPr>
        <p:txBody>
          <a:bodyPr vert="horz" lIns="65457" tIns="32729" rIns="65457" bIns="3272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3" b="0" i="0" kern="1200">
                <a:solidFill>
                  <a:srgbClr val="58727F"/>
                </a:solidFill>
                <a:latin typeface="Vinci Sans" panose="02000000000000000000" pitchFamily="2" charset="0"/>
                <a:ea typeface="+mn-ea"/>
                <a:cs typeface="Helvetica"/>
              </a:defRPr>
            </a:lvl1pPr>
            <a:lvl2pPr marL="58182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365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4547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2730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091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9095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727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65461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350" dirty="0"/>
              <a:t>Grafica semanal  TVOC+CO2</a:t>
            </a:r>
          </a:p>
        </p:txBody>
      </p:sp>
      <p:pic>
        <p:nvPicPr>
          <p:cNvPr id="14338" name="Imagen 3" descr="image001">
            <a:extLst>
              <a:ext uri="{FF2B5EF4-FFF2-40B4-BE49-F238E27FC236}">
                <a16:creationId xmlns:a16="http://schemas.microsoft.com/office/drawing/2014/main" id="{AE14BAF2-9F6E-49FE-94E1-FB8A19993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0" y="2496741"/>
            <a:ext cx="3239691" cy="26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065E800-B644-4A9A-AA23-E1362A33A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11" y="860029"/>
            <a:ext cx="2825884" cy="1668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5D9DA3B-1F01-4129-B02D-39F7896B2922}"/>
              </a:ext>
            </a:extLst>
          </p:cNvPr>
          <p:cNvSpPr txBox="1"/>
          <p:nvPr/>
        </p:nvSpPr>
        <p:spPr>
          <a:xfrm>
            <a:off x="3395349" y="860029"/>
            <a:ext cx="5748651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b="1" dirty="0"/>
              <a:t>Creación de paneles personalizados:</a:t>
            </a:r>
          </a:p>
          <a:p>
            <a:pPr marL="214313" indent="-214313">
              <a:buFontTx/>
              <a:buChar char="-"/>
            </a:pPr>
            <a:r>
              <a:rPr lang="es-ES" sz="1350" dirty="0"/>
              <a:t>Combinar datos de múltiples fuentes en un único panel de control.</a:t>
            </a:r>
          </a:p>
          <a:p>
            <a:pPr marL="214313" indent="-214313">
              <a:buFontTx/>
              <a:buChar char="-"/>
            </a:pPr>
            <a:r>
              <a:rPr lang="es-ES" sz="1350" dirty="0"/>
              <a:t>Diferentes formatos de visualización mediante widgets configurables.</a:t>
            </a:r>
          </a:p>
          <a:p>
            <a:pPr marL="214313" indent="-214313">
              <a:buFontTx/>
              <a:buChar char="-"/>
            </a:pPr>
            <a:r>
              <a:rPr lang="es-ES" sz="1350" dirty="0"/>
              <a:t>Posteriores actualizaciones de la aplicación Cloud pueden incorporar nuevos mecanismos de visualización.</a:t>
            </a:r>
          </a:p>
          <a:p>
            <a:pPr marL="214313" indent="-214313">
              <a:buFontTx/>
              <a:buChar char="-"/>
            </a:pPr>
            <a:endParaRPr lang="es-ES" sz="1350" dirty="0"/>
          </a:p>
          <a:p>
            <a:endParaRPr lang="es-ES" sz="1350" dirty="0"/>
          </a:p>
          <a:p>
            <a:r>
              <a:rPr lang="es-ES" sz="1350" b="1" dirty="0"/>
              <a:t>API para acceder a los datos. </a:t>
            </a:r>
          </a:p>
          <a:p>
            <a:pPr marL="214313" indent="-214313">
              <a:buFontTx/>
              <a:buChar char="-"/>
            </a:pPr>
            <a:r>
              <a:rPr lang="es-ES" sz="1350" dirty="0"/>
              <a:t>Tres posibilidades para acceder a los datos de </a:t>
            </a:r>
            <a:r>
              <a:rPr lang="es-ES" sz="1350" dirty="0" err="1"/>
              <a:t>sensorización</a:t>
            </a:r>
            <a:r>
              <a:rPr lang="es-ES" sz="1350" dirty="0"/>
              <a:t>: </a:t>
            </a:r>
          </a:p>
          <a:p>
            <a:pPr marL="650683" lvl="1" indent="-214313">
              <a:buFontTx/>
              <a:buChar char="-"/>
            </a:pPr>
            <a:r>
              <a:rPr lang="es-ES" sz="1350" b="1" dirty="0"/>
              <a:t>Sólo Cloud: </a:t>
            </a:r>
            <a:r>
              <a:rPr lang="es-ES" sz="1350" dirty="0"/>
              <a:t>la solución Plug and Play por defecto, que dispone de visualización y data </a:t>
            </a:r>
            <a:r>
              <a:rPr lang="es-ES" sz="1350" dirty="0" err="1"/>
              <a:t>lake</a:t>
            </a:r>
            <a:r>
              <a:rPr lang="es-ES" sz="1350" dirty="0"/>
              <a:t> en Cloud</a:t>
            </a:r>
          </a:p>
          <a:p>
            <a:pPr marL="650683" lvl="1" indent="-214313">
              <a:buFontTx/>
              <a:buChar char="-"/>
            </a:pPr>
            <a:r>
              <a:rPr lang="es-ES" sz="1350" b="1" dirty="0"/>
              <a:t>Sólo local: </a:t>
            </a:r>
            <a:r>
              <a:rPr lang="es-ES" sz="1350" dirty="0"/>
              <a:t>el GW envía los datos a una plataforma </a:t>
            </a:r>
            <a:r>
              <a:rPr lang="es-ES" sz="1350" dirty="0" err="1"/>
              <a:t>IoT</a:t>
            </a:r>
            <a:r>
              <a:rPr lang="es-ES" sz="1350" dirty="0"/>
              <a:t> del cliente, que realiza la visualización y el data </a:t>
            </a:r>
            <a:r>
              <a:rPr lang="es-ES" sz="1350" dirty="0" err="1"/>
              <a:t>lake</a:t>
            </a:r>
            <a:r>
              <a:rPr lang="es-ES" sz="1350" dirty="0"/>
              <a:t>.</a:t>
            </a:r>
          </a:p>
          <a:p>
            <a:pPr marL="650683" lvl="1" indent="-214313">
              <a:buFontTx/>
              <a:buChar char="-"/>
            </a:pPr>
            <a:r>
              <a:rPr lang="es-ES" sz="1350" b="1" dirty="0"/>
              <a:t>Híbrida: </a:t>
            </a:r>
            <a:r>
              <a:rPr lang="es-ES" sz="1350" dirty="0"/>
              <a:t>ambas simultáneamente.</a:t>
            </a:r>
          </a:p>
          <a:p>
            <a:pPr marL="214313" indent="-214313">
              <a:buFontTx/>
              <a:buChar char="-"/>
            </a:pPr>
            <a:r>
              <a:rPr lang="es-ES" sz="1350" dirty="0"/>
              <a:t>Acceder a un repositorio completo de los datos de monitorización de todos los locales mediante un </a:t>
            </a:r>
            <a:r>
              <a:rPr lang="es-ES" sz="1350" b="1" dirty="0"/>
              <a:t>API </a:t>
            </a:r>
            <a:r>
              <a:rPr lang="es-ES" sz="1350" b="1" dirty="0" err="1"/>
              <a:t>HTMLs</a:t>
            </a:r>
            <a:r>
              <a:rPr lang="es-ES" sz="1350" b="1" dirty="0"/>
              <a:t> </a:t>
            </a:r>
            <a:r>
              <a:rPr lang="es-ES" sz="1350" b="1" dirty="0" err="1"/>
              <a:t>Restful</a:t>
            </a:r>
            <a:r>
              <a:rPr lang="es-ES" sz="1350" dirty="0"/>
              <a:t>.</a:t>
            </a:r>
          </a:p>
          <a:p>
            <a:pPr marL="214313" indent="-214313">
              <a:buFontTx/>
              <a:buChar char="-"/>
            </a:pPr>
            <a:r>
              <a:rPr lang="es-ES" sz="1350" dirty="0"/>
              <a:t>Integrar la información de los verticales </a:t>
            </a:r>
            <a:r>
              <a:rPr lang="es-ES" sz="1350" dirty="0" err="1"/>
              <a:t>LoRaWAN</a:t>
            </a:r>
            <a:r>
              <a:rPr lang="es-ES" sz="1350" dirty="0"/>
              <a:t> en la plataforma Industria 4.0 mediante la importación de datos a través de API y sin consumir recursos de red Industrial.</a:t>
            </a:r>
          </a:p>
        </p:txBody>
      </p:sp>
    </p:spTree>
    <p:extLst>
      <p:ext uri="{BB962C8B-B14F-4D97-AF65-F5344CB8AC3E}">
        <p14:creationId xmlns:p14="http://schemas.microsoft.com/office/powerpoint/2010/main" val="3723568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E1CD47-3B28-4E37-A559-257484CEBA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AEC0FA-53AD-4694-95B1-86C07BD9C5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4B6D81A-A589-4AE9-B90A-ED5403B2A1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Dashboards</a:t>
            </a:r>
            <a:r>
              <a:rPr lang="es-ES" dirty="0"/>
              <a:t> personalizados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E9906DE-3918-426D-87E1-00E7947F0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94" y="838132"/>
            <a:ext cx="7261206" cy="428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942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E8CC621-7ECA-49A5-A7EA-4B9117A3FD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EAB8131-4072-4079-9ECB-2D49E7CC82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C04DA4-734E-4733-B24D-4794973AF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Dashboards</a:t>
            </a:r>
            <a:r>
              <a:rPr lang="es-ES" dirty="0"/>
              <a:t> personalizados.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599A0C-BF80-4784-8446-97AAF1424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01" y="888348"/>
            <a:ext cx="5662281" cy="38888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D5E50E-8F4F-4013-90BE-4AB21869E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612" y="453957"/>
            <a:ext cx="2511287" cy="2962343"/>
          </a:xfrm>
          <a:prstGeom prst="rect">
            <a:avLst/>
          </a:prstGeom>
        </p:spPr>
      </p:pic>
      <p:pic>
        <p:nvPicPr>
          <p:cNvPr id="5122" name="Imagen 10">
            <a:extLst>
              <a:ext uri="{FF2B5EF4-FFF2-40B4-BE49-F238E27FC236}">
                <a16:creationId xmlns:a16="http://schemas.microsoft.com/office/drawing/2014/main" id="{1AF35057-0C9C-4D5D-8225-987EEFA7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61" y="3106287"/>
            <a:ext cx="4946650" cy="17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488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FCF3764-CC61-4849-B6AE-965A4BB6C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/>
              <a:t>Nosotros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16DED1-5C0A-4836-A930-4831544763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Axians España</a:t>
            </a:r>
          </a:p>
        </p:txBody>
      </p:sp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E886F8EF-6AFA-4D57-AE85-B5D412B8EB78}"/>
              </a:ext>
            </a:extLst>
          </p:cNvPr>
          <p:cNvCxnSpPr>
            <a:cxnSpLocks/>
            <a:stCxn id="45" idx="2"/>
            <a:endCxn id="32" idx="4"/>
          </p:cNvCxnSpPr>
          <p:nvPr/>
        </p:nvCxnSpPr>
        <p:spPr>
          <a:xfrm flipH="1" flipV="1">
            <a:off x="635187" y="3105309"/>
            <a:ext cx="781108" cy="2594"/>
          </a:xfrm>
          <a:prstGeom prst="line">
            <a:avLst/>
          </a:prstGeom>
          <a:ln w="19050" cap="rnd">
            <a:solidFill>
              <a:schemeClr val="accent3">
                <a:lumMod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upo 43">
            <a:extLst>
              <a:ext uri="{FF2B5EF4-FFF2-40B4-BE49-F238E27FC236}">
                <a16:creationId xmlns:a16="http://schemas.microsoft.com/office/drawing/2014/main" id="{A28AFFB0-4981-4526-B74C-47DEB77DB14A}"/>
              </a:ext>
            </a:extLst>
          </p:cNvPr>
          <p:cNvGrpSpPr/>
          <p:nvPr/>
        </p:nvGrpSpPr>
        <p:grpSpPr>
          <a:xfrm>
            <a:off x="981449" y="2263401"/>
            <a:ext cx="1117342" cy="968327"/>
            <a:chOff x="6739082" y="2041728"/>
            <a:chExt cx="1117342" cy="968327"/>
          </a:xfrm>
        </p:grpSpPr>
        <p:sp>
          <p:nvSpPr>
            <p:cNvPr id="45" name="Oval 10">
              <a:extLst>
                <a:ext uri="{FF2B5EF4-FFF2-40B4-BE49-F238E27FC236}">
                  <a16:creationId xmlns:a16="http://schemas.microsoft.com/office/drawing/2014/main" id="{8A231919-084B-4559-B3CD-3620277DCCC1}"/>
                </a:ext>
              </a:extLst>
            </p:cNvPr>
            <p:cNvSpPr/>
            <p:nvPr/>
          </p:nvSpPr>
          <p:spPr>
            <a:xfrm>
              <a:off x="7173928" y="2762405"/>
              <a:ext cx="247650" cy="2476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Lato Light" panose="020F0502020204030203" pitchFamily="34" charset="0"/>
              </a:endParaRPr>
            </a:p>
          </p:txBody>
        </p:sp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27EB5DD2-CD45-4E6A-8C60-36A96D52C2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94553" y="2337388"/>
              <a:ext cx="806400" cy="432000"/>
              <a:chOff x="819383" y="4006833"/>
              <a:chExt cx="2172317" cy="1252460"/>
            </a:xfrm>
          </p:grpSpPr>
          <p:sp>
            <p:nvSpPr>
              <p:cNvPr id="49" name="Rectangle 11">
                <a:extLst>
                  <a:ext uri="{FF2B5EF4-FFF2-40B4-BE49-F238E27FC236}">
                    <a16:creationId xmlns:a16="http://schemas.microsoft.com/office/drawing/2014/main" id="{CBB94E7D-5A58-457B-A87E-D2CADF3DC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9383" y="4006833"/>
                <a:ext cx="2172317" cy="842911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s-ES" sz="1350" dirty="0">
                    <a:solidFill>
                      <a:schemeClr val="lt1"/>
                    </a:solidFill>
                    <a:latin typeface="Lato Light" panose="020F0502020204030203" pitchFamily="34" charset="0"/>
                  </a:rPr>
                  <a:t>2023</a:t>
                </a:r>
                <a:endParaRPr lang="id-ID" sz="1350" dirty="0">
                  <a:solidFill>
                    <a:schemeClr val="lt1"/>
                  </a:solidFill>
                  <a:latin typeface="Lato Light" panose="020F0502020204030203" pitchFamily="34" charset="0"/>
                </a:endParaRPr>
              </a:p>
            </p:txBody>
          </p:sp>
          <p:sp>
            <p:nvSpPr>
              <p:cNvPr id="50" name="Freeform 9">
                <a:extLst>
                  <a:ext uri="{FF2B5EF4-FFF2-40B4-BE49-F238E27FC236}">
                    <a16:creationId xmlns:a16="http://schemas.microsoft.com/office/drawing/2014/main" id="{3046D29D-D21F-4F3C-B4CA-A9BD56CE75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383" y="4849744"/>
                <a:ext cx="1083779" cy="409549"/>
              </a:xfrm>
              <a:custGeom>
                <a:avLst/>
                <a:gdLst>
                  <a:gd name="T0" fmla="*/ 0 w 626"/>
                  <a:gd name="T1" fmla="*/ 0 h 236"/>
                  <a:gd name="T2" fmla="*/ 626 w 626"/>
                  <a:gd name="T3" fmla="*/ 236 h 236"/>
                  <a:gd name="T4" fmla="*/ 448 w 626"/>
                  <a:gd name="T5" fmla="*/ 0 h 236"/>
                  <a:gd name="T6" fmla="*/ 0 w 626"/>
                  <a:gd name="T7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6" h="236">
                    <a:moveTo>
                      <a:pt x="0" y="0"/>
                    </a:moveTo>
                    <a:lnTo>
                      <a:pt x="626" y="236"/>
                    </a:lnTo>
                    <a:lnTo>
                      <a:pt x="4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F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id-ID" sz="1350">
                  <a:solidFill>
                    <a:schemeClr val="lt1"/>
                  </a:solidFill>
                  <a:latin typeface="Lato Light" panose="020F0502020204030203" pitchFamily="34" charset="0"/>
                </a:endParaRPr>
              </a:p>
            </p:txBody>
          </p:sp>
        </p:grpSp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445B981D-6DE8-464A-B1E9-F286F8D8B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9082" y="2041728"/>
              <a:ext cx="1117342" cy="202664"/>
            </a:xfrm>
            <a:prstGeom prst="rect">
              <a:avLst/>
            </a:prstGeom>
          </p:spPr>
        </p:pic>
      </p:grpSp>
      <p:sp>
        <p:nvSpPr>
          <p:cNvPr id="53" name="Marcador de texto 50">
            <a:extLst>
              <a:ext uri="{FF2B5EF4-FFF2-40B4-BE49-F238E27FC236}">
                <a16:creationId xmlns:a16="http://schemas.microsoft.com/office/drawing/2014/main" id="{2EB74104-ABEF-4D05-ADDD-656B3D4D751A}"/>
              </a:ext>
            </a:extLst>
          </p:cNvPr>
          <p:cNvSpPr txBox="1">
            <a:spLocks/>
          </p:cNvSpPr>
          <p:nvPr/>
        </p:nvSpPr>
        <p:spPr>
          <a:xfrm>
            <a:off x="2307723" y="1507505"/>
            <a:ext cx="3168782" cy="2691965"/>
          </a:xfrm>
          <a:prstGeom prst="rect">
            <a:avLst/>
          </a:prstGeom>
          <a:noFill/>
        </p:spPr>
        <p:txBody>
          <a:bodyPr anchor="t"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Vinci Sans" panose="020000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-1793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Vinci Sans Condensed" panose="00000500000000000000" pitchFamily="50" charset="0"/>
              <a:buChar char="&gt;"/>
            </a:pPr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127M€ Facturación</a:t>
            </a:r>
          </a:p>
          <a:p>
            <a:pPr marL="179388" indent="-1793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Vinci Sans Condensed" panose="00000500000000000000" pitchFamily="50" charset="0"/>
              <a:buChar char="&gt;"/>
            </a:pPr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610 personas</a:t>
            </a:r>
          </a:p>
          <a:p>
            <a:pPr marL="179388" indent="-1793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4489"/>
              </a:buClr>
              <a:buSzPct val="120000"/>
              <a:buFont typeface="Vinci Sans Condensed" panose="00000500000000000000" pitchFamily="50" charset="0"/>
              <a:buChar char="&gt;"/>
            </a:pPr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360 clientes activos</a:t>
            </a:r>
          </a:p>
          <a:p>
            <a:pPr marL="179388" indent="-1793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Vinci Sans Condensed" panose="00000500000000000000" pitchFamily="50" charset="0"/>
              <a:buChar char="&gt;"/>
            </a:pPr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30 empresas del IBEX35</a:t>
            </a:r>
          </a:p>
          <a:p>
            <a:pPr marL="179388" indent="-1793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4489"/>
              </a:buClr>
              <a:buSzPct val="120000"/>
              <a:buFont typeface="Vinci Sans Condensed" panose="00000500000000000000" pitchFamily="50" charset="0"/>
              <a:buChar char="&gt;"/>
            </a:pPr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80 </a:t>
            </a:r>
            <a:r>
              <a:rPr lang="es-ES" sz="1800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Partners</a:t>
            </a:r>
            <a:endParaRPr lang="es-ES" sz="18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marL="179388" indent="-17938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20000"/>
              <a:buFont typeface="Vinci Sans Condensed" panose="00000500000000000000" pitchFamily="50" charset="0"/>
              <a:buChar char="&gt;"/>
            </a:pPr>
            <a:r>
              <a:rPr lang="es-ES" sz="18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1.200 Certificaciones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2434CCB-7065-4F3F-844D-16F78DB3AE38}"/>
              </a:ext>
            </a:extLst>
          </p:cNvPr>
          <p:cNvGrpSpPr/>
          <p:nvPr/>
        </p:nvGrpSpPr>
        <p:grpSpPr>
          <a:xfrm>
            <a:off x="5495019" y="1306852"/>
            <a:ext cx="3078292" cy="2795155"/>
            <a:chOff x="5495019" y="1306852"/>
            <a:chExt cx="3078292" cy="279515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7EFAC62-638D-4C8C-B397-9E4D95195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5019" y="1306852"/>
              <a:ext cx="3078292" cy="2795155"/>
            </a:xfrm>
            <a:prstGeom prst="rect">
              <a:avLst/>
            </a:prstGeom>
          </p:spPr>
        </p:pic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A06BC790-C561-43CE-8108-CADE7D75899C}"/>
                </a:ext>
              </a:extLst>
            </p:cNvPr>
            <p:cNvSpPr/>
            <p:nvPr/>
          </p:nvSpPr>
          <p:spPr>
            <a:xfrm>
              <a:off x="5693685" y="1435505"/>
              <a:ext cx="72000" cy="72000"/>
            </a:xfrm>
            <a:prstGeom prst="ellipse">
              <a:avLst/>
            </a:prstGeom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4BA3DF88-1869-4F25-87B2-4CDDA27EDBEA}"/>
                </a:ext>
              </a:extLst>
            </p:cNvPr>
            <p:cNvSpPr/>
            <p:nvPr/>
          </p:nvSpPr>
          <p:spPr>
            <a:xfrm>
              <a:off x="6998165" y="1454555"/>
              <a:ext cx="72000" cy="72000"/>
            </a:xfrm>
            <a:prstGeom prst="ellipse">
              <a:avLst/>
            </a:prstGeom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1FF845C-5C6D-4BEE-8A12-37DCED9E3F63}"/>
                </a:ext>
              </a:extLst>
            </p:cNvPr>
            <p:cNvSpPr/>
            <p:nvPr/>
          </p:nvSpPr>
          <p:spPr>
            <a:xfrm>
              <a:off x="6795758" y="2328733"/>
              <a:ext cx="72000" cy="72000"/>
            </a:xfrm>
            <a:prstGeom prst="ellipse">
              <a:avLst/>
            </a:prstGeom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2080E5DF-AB7F-4E9C-8FFE-374E9F2738FE}"/>
                </a:ext>
              </a:extLst>
            </p:cNvPr>
            <p:cNvSpPr/>
            <p:nvPr/>
          </p:nvSpPr>
          <p:spPr>
            <a:xfrm>
              <a:off x="6264739" y="3326477"/>
              <a:ext cx="72000" cy="72000"/>
            </a:xfrm>
            <a:prstGeom prst="ellipse">
              <a:avLst/>
            </a:prstGeom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F1C0A17F-F255-42AD-B6D8-FBCE8B49895B}"/>
                </a:ext>
              </a:extLst>
            </p:cNvPr>
            <p:cNvSpPr/>
            <p:nvPr/>
          </p:nvSpPr>
          <p:spPr>
            <a:xfrm>
              <a:off x="7641101" y="2685921"/>
              <a:ext cx="72000" cy="72000"/>
            </a:xfrm>
            <a:prstGeom prst="ellipse">
              <a:avLst/>
            </a:prstGeom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DBC9429C-BB10-40E1-81FF-32C81B8D223D}"/>
                </a:ext>
              </a:extLst>
            </p:cNvPr>
            <p:cNvSpPr/>
            <p:nvPr/>
          </p:nvSpPr>
          <p:spPr>
            <a:xfrm>
              <a:off x="8226888" y="1950115"/>
              <a:ext cx="72000" cy="72000"/>
            </a:xfrm>
            <a:prstGeom prst="ellipse">
              <a:avLst/>
            </a:prstGeom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Elipse 1">
            <a:extLst>
              <a:ext uri="{FF2B5EF4-FFF2-40B4-BE49-F238E27FC236}">
                <a16:creationId xmlns:a16="http://schemas.microsoft.com/office/drawing/2014/main" id="{9AB3475D-7D4A-430A-8A27-1B63E11725B4}"/>
              </a:ext>
            </a:extLst>
          </p:cNvPr>
          <p:cNvSpPr/>
          <p:nvPr/>
        </p:nvSpPr>
        <p:spPr>
          <a:xfrm>
            <a:off x="5825068" y="4273973"/>
            <a:ext cx="54187" cy="5418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C9AF9B-5DBE-4A28-B868-D0BCBBCF7E51}"/>
              </a:ext>
            </a:extLst>
          </p:cNvPr>
          <p:cNvSpPr txBox="1"/>
          <p:nvPr/>
        </p:nvSpPr>
        <p:spPr>
          <a:xfrm>
            <a:off x="5822866" y="4212170"/>
            <a:ext cx="7934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/>
              <a:t>Zona Centro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006FCB36-62F7-4842-B81F-7A100A2CD2DF}"/>
              </a:ext>
            </a:extLst>
          </p:cNvPr>
          <p:cNvSpPr/>
          <p:nvPr/>
        </p:nvSpPr>
        <p:spPr>
          <a:xfrm>
            <a:off x="6465326" y="4283284"/>
            <a:ext cx="54187" cy="5418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FA496EDA-36A9-42A3-9BB0-5D916E032CDA}"/>
              </a:ext>
            </a:extLst>
          </p:cNvPr>
          <p:cNvSpPr txBox="1"/>
          <p:nvPr/>
        </p:nvSpPr>
        <p:spPr>
          <a:xfrm>
            <a:off x="6477093" y="4208781"/>
            <a:ext cx="7562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/>
              <a:t>Zona Noreste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2F4C7009-F95C-49A3-A3FC-965F41745578}"/>
              </a:ext>
            </a:extLst>
          </p:cNvPr>
          <p:cNvSpPr/>
          <p:nvPr/>
        </p:nvSpPr>
        <p:spPr>
          <a:xfrm>
            <a:off x="7168776" y="4283284"/>
            <a:ext cx="54187" cy="541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11636E4-BAFD-48C1-B2B4-141BCD7C618D}"/>
              </a:ext>
            </a:extLst>
          </p:cNvPr>
          <p:cNvSpPr txBox="1"/>
          <p:nvPr/>
        </p:nvSpPr>
        <p:spPr>
          <a:xfrm>
            <a:off x="7295689" y="4208781"/>
            <a:ext cx="9311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/>
              <a:t>Zona Territorios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CFFBD147-2BC1-4C5E-B678-4BCF6A454E31}"/>
              </a:ext>
            </a:extLst>
          </p:cNvPr>
          <p:cNvSpPr/>
          <p:nvPr/>
        </p:nvSpPr>
        <p:spPr>
          <a:xfrm>
            <a:off x="7246672" y="4279903"/>
            <a:ext cx="54187" cy="541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5D91E9F2-8AFA-40C0-A502-7C026F0AED91}"/>
              </a:ext>
            </a:extLst>
          </p:cNvPr>
          <p:cNvSpPr/>
          <p:nvPr/>
        </p:nvSpPr>
        <p:spPr>
          <a:xfrm>
            <a:off x="7209424" y="4283295"/>
            <a:ext cx="54187" cy="54187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FBE23896-D6ED-4025-808C-D64413AC43F5}"/>
              </a:ext>
            </a:extLst>
          </p:cNvPr>
          <p:cNvSpPr/>
          <p:nvPr/>
        </p:nvSpPr>
        <p:spPr>
          <a:xfrm>
            <a:off x="7294506" y="4283292"/>
            <a:ext cx="54187" cy="54187"/>
          </a:xfrm>
          <a:prstGeom prst="ellipse">
            <a:avLst/>
          </a:prstGeom>
          <a:solidFill>
            <a:srgbClr val="FFAF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9FC18C50-786D-46BE-8426-ECF6CFC3F0C2}"/>
              </a:ext>
            </a:extLst>
          </p:cNvPr>
          <p:cNvGrpSpPr/>
          <p:nvPr/>
        </p:nvGrpSpPr>
        <p:grpSpPr>
          <a:xfrm>
            <a:off x="322123" y="2754023"/>
            <a:ext cx="529888" cy="432000"/>
            <a:chOff x="226744" y="2348048"/>
            <a:chExt cx="806400" cy="662738"/>
          </a:xfrm>
        </p:grpSpPr>
        <p:sp>
          <p:nvSpPr>
            <p:cNvPr id="32" name="Oval 6">
              <a:extLst>
                <a:ext uri="{FF2B5EF4-FFF2-40B4-BE49-F238E27FC236}">
                  <a16:creationId xmlns:a16="http://schemas.microsoft.com/office/drawing/2014/main" id="{8F210A6E-58AF-479D-B060-8EEFBB4ACD08}"/>
                </a:ext>
              </a:extLst>
            </p:cNvPr>
            <p:cNvSpPr/>
            <p:nvPr/>
          </p:nvSpPr>
          <p:spPr>
            <a:xfrm rot="16200000">
              <a:off x="455525" y="2763136"/>
              <a:ext cx="247650" cy="2476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Lato Light" panose="020F0502020204030203" pitchFamily="34" charset="0"/>
              </a:endParaRPr>
            </a:p>
          </p:txBody>
        </p:sp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03B9649D-FC8E-42E8-B59C-67A7225F20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744" y="2348048"/>
              <a:ext cx="806400" cy="432000"/>
              <a:chOff x="6406084" y="4006833"/>
              <a:chExt cx="2172317" cy="1252460"/>
            </a:xfrm>
          </p:grpSpPr>
          <p:sp>
            <p:nvSpPr>
              <p:cNvPr id="34" name="Rectangle 16">
                <a:extLst>
                  <a:ext uri="{FF2B5EF4-FFF2-40B4-BE49-F238E27FC236}">
                    <a16:creationId xmlns:a16="http://schemas.microsoft.com/office/drawing/2014/main" id="{02C28647-1C67-4CAF-900C-C1190CBAB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6084" y="4006833"/>
                <a:ext cx="2172317" cy="843635"/>
              </a:xfrm>
              <a:prstGeom prst="rect">
                <a:avLst/>
              </a:prstGeom>
              <a:solidFill>
                <a:schemeClr val="accent1">
                  <a:alpha val="7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 sz="1050" dirty="0">
                    <a:solidFill>
                      <a:schemeClr val="bg1"/>
                    </a:solidFill>
                    <a:latin typeface="Lato Light" pitchFamily="34" charset="0"/>
                  </a:rPr>
                  <a:t>1991</a:t>
                </a:r>
              </a:p>
            </p:txBody>
          </p:sp>
          <p:sp>
            <p:nvSpPr>
              <p:cNvPr id="35" name="Freeform 17">
                <a:extLst>
                  <a:ext uri="{FF2B5EF4-FFF2-40B4-BE49-F238E27FC236}">
                    <a16:creationId xmlns:a16="http://schemas.microsoft.com/office/drawing/2014/main" id="{DBF5C54D-4F07-4301-900A-06911B0EF4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6084" y="4849744"/>
                <a:ext cx="1083778" cy="409549"/>
              </a:xfrm>
              <a:custGeom>
                <a:avLst/>
                <a:gdLst>
                  <a:gd name="T0" fmla="*/ 0 w 626"/>
                  <a:gd name="T1" fmla="*/ 0 h 236"/>
                  <a:gd name="T2" fmla="*/ 626 w 626"/>
                  <a:gd name="T3" fmla="*/ 236 h 236"/>
                  <a:gd name="T4" fmla="*/ 446 w 626"/>
                  <a:gd name="T5" fmla="*/ 0 h 236"/>
                  <a:gd name="T6" fmla="*/ 0 w 626"/>
                  <a:gd name="T7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6" h="236">
                    <a:moveTo>
                      <a:pt x="0" y="0"/>
                    </a:moveTo>
                    <a:lnTo>
                      <a:pt x="626" y="236"/>
                    </a:lnTo>
                    <a:lnTo>
                      <a:pt x="44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1350">
                  <a:latin typeface="Lato Light" panose="020F0502020204030203" pitchFamily="34" charset="0"/>
                </a:endParaRPr>
              </a:p>
            </p:txBody>
          </p:sp>
        </p:grpSp>
      </p:grpSp>
      <p:pic>
        <p:nvPicPr>
          <p:cNvPr id="36" name="Imagen 35">
            <a:extLst>
              <a:ext uri="{FF2B5EF4-FFF2-40B4-BE49-F238E27FC236}">
                <a16:creationId xmlns:a16="http://schemas.microsoft.com/office/drawing/2014/main" id="{CB7FF0AF-777D-457F-917C-817E01417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942" y="1576006"/>
            <a:ext cx="1042728" cy="2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41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BF4F97C-4FD7-408C-8689-18CA1C7A1F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C0497177-D7B5-492F-B675-E1EB39CA6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C04DA4-734E-4733-B24D-4794973AF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Dashboards</a:t>
            </a:r>
            <a:r>
              <a:rPr lang="es-ES" dirty="0"/>
              <a:t> personalizados (</a:t>
            </a:r>
            <a:r>
              <a:rPr lang="es-ES" dirty="0" err="1"/>
              <a:t>Coming</a:t>
            </a:r>
            <a:r>
              <a:rPr lang="es-ES" dirty="0"/>
              <a:t>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599A0C-BF80-4784-8446-97AAF1424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01" y="888348"/>
            <a:ext cx="5662281" cy="38888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D5E50E-8F4F-4013-90BE-4AB21869E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612" y="453957"/>
            <a:ext cx="2511287" cy="2962343"/>
          </a:xfrm>
          <a:prstGeom prst="rect">
            <a:avLst/>
          </a:prstGeom>
        </p:spPr>
      </p:pic>
      <p:pic>
        <p:nvPicPr>
          <p:cNvPr id="5122" name="Imagen 10">
            <a:extLst>
              <a:ext uri="{FF2B5EF4-FFF2-40B4-BE49-F238E27FC236}">
                <a16:creationId xmlns:a16="http://schemas.microsoft.com/office/drawing/2014/main" id="{1AF35057-0C9C-4D5D-8225-987EEFA7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61" y="3106287"/>
            <a:ext cx="4946650" cy="17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953FE2-130F-4A4F-AC7B-9D8C9D1656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01" y="823609"/>
            <a:ext cx="5431430" cy="218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6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9711D03-8325-46D6-8A41-FC5F327B6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0DBB06A-793C-49F8-883F-D1C4A52457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C04DA4-734E-4733-B24D-4794973AF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Dashboards</a:t>
            </a:r>
            <a:r>
              <a:rPr lang="es-ES" dirty="0"/>
              <a:t> personalizados (</a:t>
            </a:r>
            <a:r>
              <a:rPr lang="es-ES" dirty="0" err="1"/>
              <a:t>Coming</a:t>
            </a:r>
            <a:r>
              <a:rPr lang="es-ES" dirty="0"/>
              <a:t>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599A0C-BF80-4784-8446-97AAF1424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01" y="888348"/>
            <a:ext cx="5662281" cy="38888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8D5E50E-8F4F-4013-90BE-4AB21869E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612" y="453957"/>
            <a:ext cx="2511287" cy="2962343"/>
          </a:xfrm>
          <a:prstGeom prst="rect">
            <a:avLst/>
          </a:prstGeom>
        </p:spPr>
      </p:pic>
      <p:pic>
        <p:nvPicPr>
          <p:cNvPr id="5122" name="Imagen 10">
            <a:extLst>
              <a:ext uri="{FF2B5EF4-FFF2-40B4-BE49-F238E27FC236}">
                <a16:creationId xmlns:a16="http://schemas.microsoft.com/office/drawing/2014/main" id="{1AF35057-0C9C-4D5D-8225-987EEFA7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661" y="3106287"/>
            <a:ext cx="4946650" cy="17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98F388C-5EB3-4C45-BF2C-0594CA158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01" y="924372"/>
            <a:ext cx="5658923" cy="194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68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ista exterior de la sala de reuniones vacía con sillas de mesa y oficina - sala reuniones fotografías e imágenes de stock">
            <a:extLst>
              <a:ext uri="{FF2B5EF4-FFF2-40B4-BE49-F238E27FC236}">
                <a16:creationId xmlns:a16="http://schemas.microsoft.com/office/drawing/2014/main" id="{63C08D19-8751-4B71-A8EA-4E67A1918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31"/>
          <a:stretch/>
        </p:blipFill>
        <p:spPr bwMode="auto">
          <a:xfrm>
            <a:off x="3204666" y="1322580"/>
            <a:ext cx="5955320" cy="27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20B0B0D-B79D-4701-99B7-9BD6918C81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D141BC7C-C529-4471-B09E-4D5648435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Publicación nativa de datos (Open Data)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70A676C-CFA5-4A18-8423-6CE52853C2C5}"/>
              </a:ext>
            </a:extLst>
          </p:cNvPr>
          <p:cNvSpPr/>
          <p:nvPr/>
        </p:nvSpPr>
        <p:spPr>
          <a:xfrm>
            <a:off x="3204666" y="4113159"/>
            <a:ext cx="5955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350" dirty="0"/>
              <a:t>La aplicación </a:t>
            </a:r>
            <a:r>
              <a:rPr lang="es-ES" sz="1350" dirty="0" err="1"/>
              <a:t>Nescloud</a:t>
            </a:r>
            <a:r>
              <a:rPr lang="es-ES" sz="1350" dirty="0"/>
              <a:t> permite nativamente publicar los datos </a:t>
            </a:r>
            <a:r>
              <a:rPr lang="es-ES" sz="1350" dirty="0" err="1"/>
              <a:t>IoT</a:t>
            </a:r>
            <a:r>
              <a:rPr lang="es-ES" sz="1350" dirty="0"/>
              <a:t> (con </a:t>
            </a:r>
            <a:r>
              <a:rPr lang="es-ES" sz="1350" dirty="0" err="1"/>
              <a:t>con</a:t>
            </a:r>
            <a:r>
              <a:rPr lang="es-ES" sz="1350" dirty="0"/>
              <a:t> sin protección de PIN). Antes de acceder a una sala de reuniones, el usuario puede consultar los datos de calidad ambiental. Dichos datos también se pueden publicar permanentemente en </a:t>
            </a:r>
            <a:r>
              <a:rPr lang="es-ES" sz="1350" dirty="0" err="1"/>
              <a:t>tablets</a:t>
            </a:r>
            <a:r>
              <a:rPr lang="es-ES" sz="1350" dirty="0"/>
              <a:t>, cartelería digital,…</a:t>
            </a:r>
          </a:p>
        </p:txBody>
      </p:sp>
      <p:pic>
        <p:nvPicPr>
          <p:cNvPr id="7178" name="Picture 10" descr="Protector De Pantalla Cristal Templado Para Móvil Xiaomi Redmi 5 Plus Ref.  104906 3d con Ofertas en Carrefour | Las mejores ofertas de Carrefour">
            <a:extLst>
              <a:ext uri="{FF2B5EF4-FFF2-40B4-BE49-F238E27FC236}">
                <a16:creationId xmlns:a16="http://schemas.microsoft.com/office/drawing/2014/main" id="{756376E1-7508-4AE3-A9F8-B808A2599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4" t="4500" r="27203" b="4509"/>
          <a:stretch/>
        </p:blipFill>
        <p:spPr bwMode="auto">
          <a:xfrm>
            <a:off x="570693" y="1047187"/>
            <a:ext cx="2163940" cy="371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B43C1966-9C99-4DE4-A618-B82267266FF5}"/>
              </a:ext>
            </a:extLst>
          </p:cNvPr>
          <p:cNvSpPr/>
          <p:nvPr/>
        </p:nvSpPr>
        <p:spPr>
          <a:xfrm>
            <a:off x="7518400" y="2451100"/>
            <a:ext cx="1498600" cy="1447800"/>
          </a:xfrm>
          <a:prstGeom prst="rect">
            <a:avLst/>
          </a:prstGeom>
          <a:solidFill>
            <a:schemeClr val="bg2">
              <a:lumMod val="60000"/>
              <a:lumOff val="40000"/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3A2F2FF-2817-44CF-B7DD-7261DFC5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831" y="2571750"/>
            <a:ext cx="1205838" cy="12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EFE52F8-A2C2-4431-B72F-405F8AAF7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826" y="1428212"/>
            <a:ext cx="1567236" cy="29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4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C484193-4DF1-4016-B75E-F65481FB5C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EEA6E78E-3204-4033-9879-8B923FDF93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8141" y="924373"/>
            <a:ext cx="5215733" cy="3852787"/>
          </a:xfrm>
        </p:spPr>
        <p:txBody>
          <a:bodyPr/>
          <a:lstStyle/>
          <a:p>
            <a:r>
              <a:rPr lang="es-ES" b="1" dirty="0"/>
              <a:t>Documentarse</a:t>
            </a:r>
            <a:r>
              <a:rPr lang="es-ES" dirty="0"/>
              <a:t> con Criterios de calidad ambiental.</a:t>
            </a:r>
          </a:p>
          <a:p>
            <a:r>
              <a:rPr lang="es-ES" dirty="0"/>
              <a:t>Total compuestos orgánicos volátiles (TCOV) (</a:t>
            </a:r>
            <a:r>
              <a:rPr lang="es-ES" dirty="0" err="1"/>
              <a:t>European</a:t>
            </a:r>
            <a:r>
              <a:rPr lang="es-ES" dirty="0"/>
              <a:t> </a:t>
            </a:r>
            <a:r>
              <a:rPr lang="es-ES" dirty="0" err="1"/>
              <a:t>Collaborative</a:t>
            </a:r>
            <a:r>
              <a:rPr lang="es-ES" dirty="0"/>
              <a:t> </a:t>
            </a:r>
            <a:r>
              <a:rPr lang="es-ES" dirty="0" err="1"/>
              <a:t>Action</a:t>
            </a:r>
            <a:r>
              <a:rPr lang="es-ES" dirty="0"/>
              <a:t>. </a:t>
            </a:r>
            <a:r>
              <a:rPr lang="es-ES" dirty="0" err="1"/>
              <a:t>Indoor</a:t>
            </a:r>
            <a:r>
              <a:rPr lang="es-ES" dirty="0"/>
              <a:t> Air </a:t>
            </a:r>
            <a:r>
              <a:rPr lang="es-ES" dirty="0" err="1"/>
              <a:t>Quality</a:t>
            </a:r>
            <a:r>
              <a:rPr lang="es-ES" dirty="0"/>
              <a:t> &amp;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Impact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Man. EUR 17675 EN i EUR 14449 EN) :</a:t>
            </a:r>
          </a:p>
          <a:p>
            <a:pPr lvl="1"/>
            <a:r>
              <a:rPr lang="es-ES" dirty="0"/>
              <a:t>Situación de confort : &lt; 200 µg/m3</a:t>
            </a:r>
          </a:p>
          <a:p>
            <a:pPr lvl="1"/>
            <a:r>
              <a:rPr lang="es-ES" dirty="0"/>
              <a:t>Inicio situaciones de </a:t>
            </a:r>
            <a:r>
              <a:rPr lang="es-ES" dirty="0" err="1"/>
              <a:t>desconfort</a:t>
            </a:r>
            <a:r>
              <a:rPr lang="es-ES" dirty="0"/>
              <a:t>: 200–3000 µg/m3</a:t>
            </a:r>
          </a:p>
          <a:p>
            <a:pPr lvl="1"/>
            <a:r>
              <a:rPr lang="es-ES" dirty="0"/>
              <a:t>Situación de </a:t>
            </a:r>
            <a:r>
              <a:rPr lang="es-ES" dirty="0" err="1"/>
              <a:t>desconfort</a:t>
            </a:r>
            <a:r>
              <a:rPr lang="es-ES" dirty="0"/>
              <a:t> : 3000 – 25000 µg/m3</a:t>
            </a:r>
          </a:p>
          <a:p>
            <a:pPr lvl="1"/>
            <a:r>
              <a:rPr lang="es-ES" dirty="0"/>
              <a:t>Situación tóxica &gt; 25000 µg/m</a:t>
            </a:r>
          </a:p>
          <a:p>
            <a:r>
              <a:rPr lang="es-ES" dirty="0"/>
              <a:t>Niveles CO2:</a:t>
            </a:r>
          </a:p>
          <a:p>
            <a:pPr lvl="1"/>
            <a:r>
              <a:rPr lang="es-ES" dirty="0"/>
              <a:t>800 a 1.200 ppm en áreas interiores, Se puede experimentar incomodidad, dolores de cabeza, cansancio y problemas respiratorios.</a:t>
            </a:r>
          </a:p>
          <a:p>
            <a:pPr lvl="1"/>
            <a:r>
              <a:rPr lang="es-ES" dirty="0"/>
              <a:t>A partir de 5.000 ppm, incluso desvanecimientos.</a:t>
            </a:r>
          </a:p>
          <a:p>
            <a:pPr lvl="1"/>
            <a:r>
              <a:rPr lang="es-ES" dirty="0"/>
              <a:t>Relación entre la concentración de CO2 y la ventilación de una sala y el efecto aerosol en la transmisión del COVID.</a:t>
            </a:r>
          </a:p>
          <a:p>
            <a:r>
              <a:rPr lang="es-ES" dirty="0"/>
              <a:t>Integración opcional con soluciones de portal, cartelería digital,…</a:t>
            </a:r>
          </a:p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DC40EAF-48F8-4DE3-9836-69B37A5360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IoT</a:t>
            </a:r>
            <a:r>
              <a:rPr lang="es-ES" dirty="0"/>
              <a:t>. Ejemplo de monitorización ambiental.</a:t>
            </a:r>
          </a:p>
        </p:txBody>
      </p:sp>
      <p:pic>
        <p:nvPicPr>
          <p:cNvPr id="1026" name="Gráfico 8" descr="image001">
            <a:extLst>
              <a:ext uri="{FF2B5EF4-FFF2-40B4-BE49-F238E27FC236}">
                <a16:creationId xmlns:a16="http://schemas.microsoft.com/office/drawing/2014/main" id="{12D32971-BD47-4D39-AAA2-67BC5D0AC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74" y="780122"/>
            <a:ext cx="3416012" cy="241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61434EC-A186-4ACD-A499-032BA2F44637}"/>
              </a:ext>
            </a:extLst>
          </p:cNvPr>
          <p:cNvSpPr/>
          <p:nvPr/>
        </p:nvSpPr>
        <p:spPr>
          <a:xfrm>
            <a:off x="292246" y="517341"/>
            <a:ext cx="5256500" cy="705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spcAft>
                <a:spcPts val="506"/>
              </a:spcAft>
              <a:defRPr/>
            </a:pPr>
            <a:endParaRPr lang="es-ES" sz="1050" dirty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 defTabSz="685800">
              <a:spcAft>
                <a:spcPts val="506"/>
              </a:spcAft>
              <a:defRPr/>
            </a:pPr>
            <a:endParaRPr lang="es-ES" sz="1050" dirty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 defTabSz="685800">
              <a:spcAft>
                <a:spcPts val="506"/>
              </a:spcAft>
              <a:defRPr/>
            </a:pPr>
            <a:endParaRPr lang="es-ES" sz="1050" dirty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B1EF5DF-FE4C-4753-8BBB-A146BEC8F23E}"/>
              </a:ext>
            </a:extLst>
          </p:cNvPr>
          <p:cNvSpPr/>
          <p:nvPr/>
        </p:nvSpPr>
        <p:spPr>
          <a:xfrm>
            <a:off x="7808768" y="2197677"/>
            <a:ext cx="1155989" cy="374073"/>
          </a:xfrm>
          <a:prstGeom prst="rect">
            <a:avLst/>
          </a:prstGeom>
          <a:solidFill>
            <a:srgbClr val="8C818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3C0EDF-AB80-4E01-A683-6F2BE7754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61" y="3405767"/>
            <a:ext cx="1205838" cy="120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8304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A6B7231-63AD-42D7-81ED-49497F3E4C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C5FCBC-FD2C-445B-B80E-655BAB8888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3639" y="808228"/>
            <a:ext cx="2880361" cy="3852787"/>
          </a:xfrm>
        </p:spPr>
        <p:txBody>
          <a:bodyPr/>
          <a:lstStyle/>
          <a:p>
            <a:r>
              <a:rPr lang="es-ES" dirty="0"/>
              <a:t>Por cada sensor… histórico de los valores de SNR y RSSI</a:t>
            </a:r>
          </a:p>
          <a:p>
            <a:r>
              <a:rPr lang="es-ES" dirty="0"/>
              <a:t>Valores de modulación ADR (</a:t>
            </a:r>
            <a:r>
              <a:rPr lang="es-ES" dirty="0" err="1"/>
              <a:t>SFx</a:t>
            </a:r>
            <a:r>
              <a:rPr lang="es-ES" dirty="0"/>
              <a:t>).</a:t>
            </a:r>
          </a:p>
          <a:p>
            <a:r>
              <a:rPr lang="es-ES" dirty="0"/>
              <a:t>Permite diagnosticar la calidad de la señal recibida por cualquier sensor </a:t>
            </a:r>
            <a:r>
              <a:rPr lang="es-ES" dirty="0" err="1"/>
              <a:t>LoRaWAN</a:t>
            </a:r>
            <a:r>
              <a:rPr lang="es-ES" dirty="0"/>
              <a:t> de la organización a lo largo del tiempo (cambios de </a:t>
            </a:r>
            <a:r>
              <a:rPr lang="es-ES" dirty="0" err="1"/>
              <a:t>layout</a:t>
            </a:r>
            <a:r>
              <a:rPr lang="es-ES" dirty="0"/>
              <a:t>, salas vacías o llenas de gente,…).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FCB587-D215-4BE6-837B-B2256C6272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Gestión de los dispositivos. Información histórica de cobertura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0EE9CE6-5ADD-4230-B9DD-C1B361BF8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1" y="924373"/>
            <a:ext cx="5649769" cy="25637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0C9CA90-6DF6-4A8B-B80B-695EA1F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997" y="3381025"/>
            <a:ext cx="6779340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595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x_x_Imagen 1">
            <a:extLst>
              <a:ext uri="{FF2B5EF4-FFF2-40B4-BE49-F238E27FC236}">
                <a16:creationId xmlns:a16="http://schemas.microsoft.com/office/drawing/2014/main" id="{DF839165-673E-4EB8-B5E0-466533681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8" y="823609"/>
            <a:ext cx="6609057" cy="42746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5964165-AE7F-455C-84EF-8B5308B5B2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CAEB712-DD7A-4732-8FE4-9C6313601C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Evolución de la plataforma. Integración de otros sensores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8A2A4D-3377-4B16-BBA3-A33842768B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7857" y="2666545"/>
            <a:ext cx="5130265" cy="3852787"/>
          </a:xfrm>
        </p:spPr>
        <p:txBody>
          <a:bodyPr/>
          <a:lstStyle/>
          <a:p>
            <a:r>
              <a:rPr lang="es-ES" dirty="0"/>
              <a:t>Inicio de integración sensores Plug and Play con </a:t>
            </a:r>
            <a:r>
              <a:rPr lang="es-ES" dirty="0" err="1"/>
              <a:t>LoRaWAN</a:t>
            </a:r>
            <a:endParaRPr lang="es-ES" dirty="0"/>
          </a:p>
          <a:p>
            <a:r>
              <a:rPr lang="es-ES" dirty="0"/>
              <a:t>Adición de nuevos fabricantes </a:t>
            </a:r>
            <a:r>
              <a:rPr lang="es-ES" dirty="0" err="1"/>
              <a:t>LoRaWAN</a:t>
            </a:r>
            <a:r>
              <a:rPr lang="es-ES" dirty="0"/>
              <a:t> a partir de </a:t>
            </a:r>
            <a:r>
              <a:rPr lang="es-ES" dirty="0" err="1"/>
              <a:t>feedback</a:t>
            </a:r>
            <a:r>
              <a:rPr lang="es-ES" dirty="0"/>
              <a:t> de clientes e integradores. Nuevos casos de uso y sensores alternativos para casos de uso ya existentes.</a:t>
            </a:r>
          </a:p>
          <a:p>
            <a:r>
              <a:rPr lang="es-ES" dirty="0"/>
              <a:t>Incorporación de GW Industrial IG7100. Lectura de datos Industriales, Smart </a:t>
            </a:r>
            <a:r>
              <a:rPr lang="es-ES" dirty="0" err="1"/>
              <a:t>Building</a:t>
            </a:r>
            <a:r>
              <a:rPr lang="es-ES" dirty="0"/>
              <a:t>, Smart </a:t>
            </a:r>
            <a:r>
              <a:rPr lang="es-ES" dirty="0" err="1"/>
              <a:t>Grid</a:t>
            </a:r>
            <a:r>
              <a:rPr lang="es-ES" dirty="0"/>
              <a:t> a través de </a:t>
            </a:r>
            <a:r>
              <a:rPr lang="es-ES" dirty="0" err="1"/>
              <a:t>ModBus</a:t>
            </a:r>
            <a:r>
              <a:rPr lang="es-ES" dirty="0"/>
              <a:t>, lecturas/sensores analógicos y digitales ya existentes.</a:t>
            </a:r>
          </a:p>
          <a:p>
            <a:r>
              <a:rPr lang="es-ES" dirty="0"/>
              <a:t>Adición de OPC UA al IG7100.</a:t>
            </a:r>
          </a:p>
          <a:p>
            <a:r>
              <a:rPr lang="es-ES" dirty="0"/>
              <a:t>Adición de sensores nativos MQTT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02844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78D3F97-2560-4558-8AB4-3C89AA397B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7BC6072-06FE-40E6-99E5-5BAD27FEE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Funcionalidades analíticas/predictivas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5E6267D-4F88-4F03-9317-D47F242984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108C85-ABD6-4C2D-83B3-EFB581828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65" y="1250191"/>
            <a:ext cx="8370277" cy="315776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3DFCC5-8A6F-4957-A6F4-A3ED51546D58}"/>
              </a:ext>
            </a:extLst>
          </p:cNvPr>
          <p:cNvSpPr/>
          <p:nvPr/>
        </p:nvSpPr>
        <p:spPr>
          <a:xfrm>
            <a:off x="4572000" y="1597794"/>
            <a:ext cx="1020278" cy="3055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767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803A64D-2181-4208-92E9-395FDDB17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33" y="2571750"/>
            <a:ext cx="5588261" cy="2330812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473897-B81A-4FAF-A824-9767749EE5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6A45A26-EF20-4B38-9FF7-2EEF5E48FB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API Cloud: </a:t>
            </a:r>
            <a:r>
              <a:rPr lang="es-ES" dirty="0" err="1"/>
              <a:t>LoRaWAN</a:t>
            </a:r>
            <a:r>
              <a:rPr lang="es-ES" dirty="0"/>
              <a:t> y </a:t>
            </a:r>
            <a:r>
              <a:rPr lang="es-ES" dirty="0" err="1"/>
              <a:t>sensorización</a:t>
            </a:r>
            <a:r>
              <a:rPr lang="es-ES" dirty="0"/>
              <a:t> Industrial.</a:t>
            </a:r>
          </a:p>
        </p:txBody>
      </p:sp>
      <p:sp>
        <p:nvSpPr>
          <p:cNvPr id="12" name="Flecha: a la izquierda y derecha 11">
            <a:extLst>
              <a:ext uri="{FF2B5EF4-FFF2-40B4-BE49-F238E27FC236}">
                <a16:creationId xmlns:a16="http://schemas.microsoft.com/office/drawing/2014/main" id="{370B8225-B1B7-4BB4-BFBB-97EA0B0BC663}"/>
              </a:ext>
            </a:extLst>
          </p:cNvPr>
          <p:cNvSpPr/>
          <p:nvPr/>
        </p:nvSpPr>
        <p:spPr>
          <a:xfrm rot="20547507">
            <a:off x="4275020" y="2972608"/>
            <a:ext cx="2272153" cy="27348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889A881-5F74-4D94-97F0-5D3F1F6618A9}"/>
              </a:ext>
            </a:extLst>
          </p:cNvPr>
          <p:cNvSpPr/>
          <p:nvPr/>
        </p:nvSpPr>
        <p:spPr>
          <a:xfrm>
            <a:off x="6075325" y="1145362"/>
            <a:ext cx="288867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6370" lvl="1"/>
            <a:r>
              <a:rPr lang="es-ES" sz="1350" b="1" dirty="0"/>
              <a:t>Sólo Cloud: </a:t>
            </a:r>
            <a:r>
              <a:rPr lang="es-ES" sz="1350" dirty="0"/>
              <a:t>la solución Plug and Play por defecto, que dispone de visualización y data </a:t>
            </a:r>
            <a:r>
              <a:rPr lang="es-ES" sz="1350" dirty="0" err="1"/>
              <a:t>lake</a:t>
            </a:r>
            <a:r>
              <a:rPr lang="es-ES" sz="1350" dirty="0"/>
              <a:t> en Cloud. Los datos Cloud pueden ser consultados a través del API.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C07155-A859-4383-B2E6-DB2C8BC97437}"/>
              </a:ext>
            </a:extLst>
          </p:cNvPr>
          <p:cNvSpPr txBox="1"/>
          <p:nvPr/>
        </p:nvSpPr>
        <p:spPr>
          <a:xfrm>
            <a:off x="381000" y="990713"/>
            <a:ext cx="57845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Extracción del dato Modbus existente</a:t>
            </a:r>
          </a:p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Sensorización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existente (analógica o digital)</a:t>
            </a:r>
          </a:p>
          <a:p>
            <a:pPr algn="ctr"/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Sensorización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2">
                    <a:lumMod val="75000"/>
                  </a:schemeClr>
                </a:solidFill>
              </a:rPr>
              <a:t>LoRaWAN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inalámbrica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FE83BF56-364E-4216-A576-C0A1DFA0C323}"/>
              </a:ext>
            </a:extLst>
          </p:cNvPr>
          <p:cNvCxnSpPr>
            <a:cxnSpLocks/>
          </p:cNvCxnSpPr>
          <p:nvPr/>
        </p:nvCxnSpPr>
        <p:spPr>
          <a:xfrm>
            <a:off x="1059180" y="4215441"/>
            <a:ext cx="2438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A7673EC8-9398-4F8F-B943-D74CB589DD2A}"/>
              </a:ext>
            </a:extLst>
          </p:cNvPr>
          <p:cNvCxnSpPr>
            <a:cxnSpLocks/>
          </p:cNvCxnSpPr>
          <p:nvPr/>
        </p:nvCxnSpPr>
        <p:spPr>
          <a:xfrm flipH="1">
            <a:off x="1066800" y="4329741"/>
            <a:ext cx="2362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D9D933E-3058-4DA8-85E9-1D088CFF83A0}"/>
              </a:ext>
            </a:extLst>
          </p:cNvPr>
          <p:cNvSpPr txBox="1"/>
          <p:nvPr/>
        </p:nvSpPr>
        <p:spPr>
          <a:xfrm>
            <a:off x="99061" y="3870960"/>
            <a:ext cx="907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00" dirty="0">
                <a:solidFill>
                  <a:srgbClr val="0086C7"/>
                </a:solidFill>
              </a:rPr>
              <a:t>Modbus TCP</a:t>
            </a:r>
          </a:p>
          <a:p>
            <a:pPr algn="r"/>
            <a:r>
              <a:rPr lang="es-ES" sz="900" dirty="0">
                <a:solidFill>
                  <a:srgbClr val="0086C7"/>
                </a:solidFill>
              </a:rPr>
              <a:t>Modbus RTU</a:t>
            </a:r>
          </a:p>
          <a:p>
            <a:pPr algn="r"/>
            <a:r>
              <a:rPr lang="es-ES" sz="900" dirty="0">
                <a:solidFill>
                  <a:srgbClr val="0086C7"/>
                </a:solidFill>
              </a:rPr>
              <a:t>OPC-UA</a:t>
            </a:r>
          </a:p>
          <a:p>
            <a:pPr algn="r"/>
            <a:r>
              <a:rPr lang="es-ES" sz="900" dirty="0">
                <a:solidFill>
                  <a:srgbClr val="0086C7"/>
                </a:solidFill>
              </a:rPr>
              <a:t>Analógicas</a:t>
            </a:r>
          </a:p>
          <a:p>
            <a:pPr algn="r"/>
            <a:r>
              <a:rPr lang="es-ES" sz="900" dirty="0">
                <a:solidFill>
                  <a:srgbClr val="0086C7"/>
                </a:solidFill>
              </a:rPr>
              <a:t>Digitales</a:t>
            </a:r>
          </a:p>
          <a:p>
            <a:pPr algn="r"/>
            <a:r>
              <a:rPr lang="es-ES" sz="900" dirty="0">
                <a:solidFill>
                  <a:srgbClr val="0086C7"/>
                </a:solidFill>
              </a:rPr>
              <a:t>Relés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C78A07C-2663-48D2-96BD-F1D2E39E7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0782" y="2305441"/>
            <a:ext cx="260321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24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ED601D-F14B-4643-BB79-7504213873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5DB37D1-23BA-48F7-9ACF-EA21EEF7FF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API </a:t>
            </a:r>
            <a:r>
              <a:rPr lang="es-ES" dirty="0" err="1"/>
              <a:t>CLoud</a:t>
            </a:r>
            <a:endParaRPr lang="es-ES" dirty="0"/>
          </a:p>
        </p:txBody>
      </p:sp>
      <p:sp>
        <p:nvSpPr>
          <p:cNvPr id="14" name="Subtítulo 1">
            <a:extLst>
              <a:ext uri="{FF2B5EF4-FFF2-40B4-BE49-F238E27FC236}">
                <a16:creationId xmlns:a16="http://schemas.microsoft.com/office/drawing/2014/main" id="{B12B576D-0E9A-47B5-B128-4C25ED75A61E}"/>
              </a:ext>
            </a:extLst>
          </p:cNvPr>
          <p:cNvSpPr txBox="1">
            <a:spLocks/>
          </p:cNvSpPr>
          <p:nvPr/>
        </p:nvSpPr>
        <p:spPr>
          <a:xfrm>
            <a:off x="341709" y="2107861"/>
            <a:ext cx="2694385" cy="478404"/>
          </a:xfrm>
          <a:prstGeom prst="rect">
            <a:avLst/>
          </a:prstGeom>
        </p:spPr>
        <p:txBody>
          <a:bodyPr vert="horz" lIns="65457" tIns="32729" rIns="65457" bIns="32729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333" b="0" i="0" kern="1200">
                <a:solidFill>
                  <a:srgbClr val="58727F"/>
                </a:solidFill>
                <a:latin typeface="Vinci Sans" panose="02000000000000000000" pitchFamily="2" charset="0"/>
                <a:ea typeface="+mn-ea"/>
                <a:cs typeface="Helvetica"/>
              </a:defRPr>
            </a:lvl1pPr>
            <a:lvl2pPr marL="58182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63652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4547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2730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9091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90958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7278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65461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350" dirty="0"/>
              <a:t>Grafica semanal  TVOC+CO2</a:t>
            </a:r>
          </a:p>
        </p:txBody>
      </p:sp>
      <p:pic>
        <p:nvPicPr>
          <p:cNvPr id="14338" name="Imagen 3" descr="image001">
            <a:extLst>
              <a:ext uri="{FF2B5EF4-FFF2-40B4-BE49-F238E27FC236}">
                <a16:creationId xmlns:a16="http://schemas.microsoft.com/office/drawing/2014/main" id="{AE14BAF2-9F6E-49FE-94E1-FB8A19993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0" y="1020907"/>
            <a:ext cx="5046145" cy="412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586D11-7236-47D8-AA6A-42208C40C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582" y="836468"/>
            <a:ext cx="3957638" cy="11715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55F9C64-B9AA-40A6-81BC-6096752E7C54}"/>
              </a:ext>
            </a:extLst>
          </p:cNvPr>
          <p:cNvSpPr/>
          <p:nvPr/>
        </p:nvSpPr>
        <p:spPr>
          <a:xfrm>
            <a:off x="6718377" y="3256488"/>
            <a:ext cx="310968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[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    {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        "yymmddhh": 20051908,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        "AI2": 36.274,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        "AI1": 11.004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    },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    {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        "yymmddhh": 20051909,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        "AI2": 37.852,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        "AI1": 10.993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    } </a:t>
            </a:r>
          </a:p>
          <a:p>
            <a:r>
              <a:rPr lang="it-IT" sz="825" dirty="0">
                <a:solidFill>
                  <a:srgbClr val="333333"/>
                </a:solidFill>
                <a:latin typeface="Ubuntu"/>
              </a:rPr>
              <a:t>] 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F86D75-2264-4C76-8C5D-8582D329B7B5}"/>
              </a:ext>
            </a:extLst>
          </p:cNvPr>
          <p:cNvSpPr txBox="1"/>
          <p:nvPr/>
        </p:nvSpPr>
        <p:spPr>
          <a:xfrm>
            <a:off x="5881724" y="1422357"/>
            <a:ext cx="31096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	USER+PASS+X-API-</a:t>
            </a:r>
            <a:r>
              <a:rPr lang="es-ES" sz="1200" dirty="0" err="1"/>
              <a:t>key</a:t>
            </a:r>
            <a:r>
              <a:rPr lang="es-ES" sz="1200" dirty="0">
                <a:sym typeface="Wingdings" panose="05000000000000000000" pitchFamily="2" charset="2"/>
              </a:rPr>
              <a:t> </a:t>
            </a:r>
          </a:p>
          <a:p>
            <a:r>
              <a:rPr lang="es-ES" sz="1200" dirty="0">
                <a:sym typeface="Wingdings" panose="05000000000000000000" pitchFamily="2" charset="2"/>
              </a:rPr>
              <a:t>		token</a:t>
            </a:r>
          </a:p>
          <a:p>
            <a:endParaRPr lang="es-ES" sz="1200" dirty="0">
              <a:sym typeface="Wingdings" panose="05000000000000000000" pitchFamily="2" charset="2"/>
            </a:endParaRPr>
          </a:p>
          <a:p>
            <a:endParaRPr lang="es-ES" sz="1200" dirty="0">
              <a:sym typeface="Wingdings" panose="05000000000000000000" pitchFamily="2" charset="2"/>
            </a:endParaRPr>
          </a:p>
          <a:p>
            <a:r>
              <a:rPr lang="es-ES" sz="1200" dirty="0">
                <a:sym typeface="Wingdings" panose="05000000000000000000" pitchFamily="2" charset="2"/>
              </a:rPr>
              <a:t>ORG ID + X-API-</a:t>
            </a:r>
            <a:r>
              <a:rPr lang="es-ES" sz="1200" dirty="0" err="1">
                <a:sym typeface="Wingdings" panose="05000000000000000000" pitchFamily="2" charset="2"/>
              </a:rPr>
              <a:t>key</a:t>
            </a:r>
            <a:r>
              <a:rPr lang="es-ES" sz="1200" dirty="0">
                <a:sym typeface="Wingdings" panose="05000000000000000000" pitchFamily="2" charset="2"/>
              </a:rPr>
              <a:t> + Token  </a:t>
            </a:r>
          </a:p>
          <a:p>
            <a:r>
              <a:rPr lang="es-ES" sz="1200" dirty="0">
                <a:sym typeface="Wingdings" panose="05000000000000000000" pitchFamily="2" charset="2"/>
              </a:rPr>
              <a:t>	INFO GW y sensores</a:t>
            </a:r>
          </a:p>
          <a:p>
            <a:endParaRPr lang="es-ES" sz="1200" dirty="0">
              <a:sym typeface="Wingdings" panose="05000000000000000000" pitchFamily="2" charset="2"/>
            </a:endParaRPr>
          </a:p>
          <a:p>
            <a:r>
              <a:rPr lang="es-ES" sz="1200" dirty="0"/>
              <a:t>DEVEUI + variables + X-API-KEY + token </a:t>
            </a:r>
          </a:p>
          <a:p>
            <a:r>
              <a:rPr lang="es-ES" sz="1200" dirty="0"/>
              <a:t>	Datos </a:t>
            </a:r>
            <a:r>
              <a:rPr lang="es-ES" sz="1200" dirty="0" err="1"/>
              <a:t>sensorización</a:t>
            </a:r>
            <a:endParaRPr lang="es-ES" sz="1200" dirty="0"/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14636BA5-ABA6-49C4-B6DD-882A09A97A0D}"/>
              </a:ext>
            </a:extLst>
          </p:cNvPr>
          <p:cNvSpPr/>
          <p:nvPr/>
        </p:nvSpPr>
        <p:spPr>
          <a:xfrm>
            <a:off x="5891646" y="1422255"/>
            <a:ext cx="436418" cy="221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06AD84F0-4EDF-40F0-9741-0D8E0619E0E1}"/>
              </a:ext>
            </a:extLst>
          </p:cNvPr>
          <p:cNvSpPr/>
          <p:nvPr/>
        </p:nvSpPr>
        <p:spPr>
          <a:xfrm rot="3015148">
            <a:off x="5516954" y="1770182"/>
            <a:ext cx="518463" cy="2137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E76583E8-FD58-4054-ACE2-06402A60110B}"/>
              </a:ext>
            </a:extLst>
          </p:cNvPr>
          <p:cNvSpPr/>
          <p:nvPr/>
        </p:nvSpPr>
        <p:spPr>
          <a:xfrm rot="3015148">
            <a:off x="4884498" y="2376182"/>
            <a:ext cx="1047646" cy="169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</p:spTree>
    <p:extLst>
      <p:ext uri="{BB962C8B-B14F-4D97-AF65-F5344CB8AC3E}">
        <p14:creationId xmlns:p14="http://schemas.microsoft.com/office/powerpoint/2010/main" val="3035051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Json file Icon of Flat style - Available in SVG, PNG, EPS, AI &amp; Icon  fonts">
            <a:extLst>
              <a:ext uri="{FF2B5EF4-FFF2-40B4-BE49-F238E27FC236}">
                <a16:creationId xmlns:a16="http://schemas.microsoft.com/office/drawing/2014/main" id="{96FDDCE9-0341-48EB-A9C0-081EECDA4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796" y="1574161"/>
            <a:ext cx="1071981" cy="107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→ ¿Qué es la cartelería digital? Descubre sus ventajas">
            <a:extLst>
              <a:ext uri="{FF2B5EF4-FFF2-40B4-BE49-F238E27FC236}">
                <a16:creationId xmlns:a16="http://schemas.microsoft.com/office/drawing/2014/main" id="{7F75DC81-0FA6-4132-8BF6-15A1F2075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317" y="2509512"/>
            <a:ext cx="4058682" cy="266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08BF7F-A678-42C8-860B-61F1CF33E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68DA1E4-EF9E-4255-BFA8-4693A9AE88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Ejemplo de uso API. Integración opcional con cartelería,…</a:t>
            </a:r>
          </a:p>
        </p:txBody>
      </p:sp>
      <p:pic>
        <p:nvPicPr>
          <p:cNvPr id="14338" name="Imagen 3" descr="image001">
            <a:extLst>
              <a:ext uri="{FF2B5EF4-FFF2-40B4-BE49-F238E27FC236}">
                <a16:creationId xmlns:a16="http://schemas.microsoft.com/office/drawing/2014/main" id="{AE14BAF2-9F6E-49FE-94E1-FB8A19993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06" y="1023252"/>
            <a:ext cx="3177800" cy="259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lecha: a la izquierda y derecha 8">
            <a:extLst>
              <a:ext uri="{FF2B5EF4-FFF2-40B4-BE49-F238E27FC236}">
                <a16:creationId xmlns:a16="http://schemas.microsoft.com/office/drawing/2014/main" id="{FB535FAF-D1AF-4F22-AA47-D0AB025858A0}"/>
              </a:ext>
            </a:extLst>
          </p:cNvPr>
          <p:cNvSpPr/>
          <p:nvPr/>
        </p:nvSpPr>
        <p:spPr>
          <a:xfrm rot="1526854">
            <a:off x="3356620" y="1509839"/>
            <a:ext cx="856516" cy="1870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1028" name="Picture 4" descr="Cisco Webex - Google Workspace Marketplace">
            <a:extLst>
              <a:ext uri="{FF2B5EF4-FFF2-40B4-BE49-F238E27FC236}">
                <a16:creationId xmlns:a16="http://schemas.microsoft.com/office/drawing/2014/main" id="{6FF3617D-AB20-4900-B46D-144BD7EE6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5"/>
          <a:stretch/>
        </p:blipFill>
        <p:spPr bwMode="auto">
          <a:xfrm>
            <a:off x="6374729" y="823608"/>
            <a:ext cx="2412906" cy="131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D36F79C-F133-4FFA-8E0A-C31BF2435A22}"/>
              </a:ext>
            </a:extLst>
          </p:cNvPr>
          <p:cNvSpPr txBox="1"/>
          <p:nvPr/>
        </p:nvSpPr>
        <p:spPr>
          <a:xfrm>
            <a:off x="6682567" y="2029164"/>
            <a:ext cx="1797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Cartelería digital</a:t>
            </a:r>
          </a:p>
        </p:txBody>
      </p:sp>
      <p:sp>
        <p:nvSpPr>
          <p:cNvPr id="18" name="Flecha: a la izquierda y derecha 17">
            <a:extLst>
              <a:ext uri="{FF2B5EF4-FFF2-40B4-BE49-F238E27FC236}">
                <a16:creationId xmlns:a16="http://schemas.microsoft.com/office/drawing/2014/main" id="{11206B15-0AF8-4303-9BD6-F15D87AF3B7F}"/>
              </a:ext>
            </a:extLst>
          </p:cNvPr>
          <p:cNvSpPr/>
          <p:nvPr/>
        </p:nvSpPr>
        <p:spPr>
          <a:xfrm rot="9617207">
            <a:off x="5092715" y="1313537"/>
            <a:ext cx="1753812" cy="1879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9" name="Flecha: a la izquierda y derecha 18">
            <a:extLst>
              <a:ext uri="{FF2B5EF4-FFF2-40B4-BE49-F238E27FC236}">
                <a16:creationId xmlns:a16="http://schemas.microsoft.com/office/drawing/2014/main" id="{0E89BA83-14C8-43E8-98D1-DB2BA736493B}"/>
              </a:ext>
            </a:extLst>
          </p:cNvPr>
          <p:cNvSpPr/>
          <p:nvPr/>
        </p:nvSpPr>
        <p:spPr>
          <a:xfrm rot="1214716">
            <a:off x="5068786" y="2090157"/>
            <a:ext cx="1736364" cy="22345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4C72438-CF19-4A4F-BFDA-3283B293AB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1067" y="2534724"/>
            <a:ext cx="2574482" cy="151741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9934EEC-ADBF-4890-A949-5C81E1D68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4289" y="2801986"/>
            <a:ext cx="686827" cy="22539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48809CB-5F39-4CCF-908A-775FFBFE134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934" b="16252"/>
          <a:stretch/>
        </p:blipFill>
        <p:spPr>
          <a:xfrm>
            <a:off x="5814290" y="2979644"/>
            <a:ext cx="686828" cy="197787"/>
          </a:xfrm>
          <a:prstGeom prst="rect">
            <a:avLst/>
          </a:prstGeom>
        </p:spPr>
      </p:pic>
      <p:pic>
        <p:nvPicPr>
          <p:cNvPr id="5" name="Imagen 4" descr="Un grupo de personas jugando video juegos&#10;&#10;Descripción generada automáticamente con confianza media">
            <a:extLst>
              <a:ext uri="{FF2B5EF4-FFF2-40B4-BE49-F238E27FC236}">
                <a16:creationId xmlns:a16="http://schemas.microsoft.com/office/drawing/2014/main" id="{D3EB3A67-51B3-4F92-A113-A40CAAA14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5002" y="2610368"/>
            <a:ext cx="2453234" cy="13791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BB09C7-B9D9-444B-AE82-6489A6FD406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</a:blip>
          <a:stretch>
            <a:fillRect/>
          </a:stretch>
        </p:blipFill>
        <p:spPr>
          <a:xfrm>
            <a:off x="6421449" y="2585594"/>
            <a:ext cx="1695443" cy="50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ángulo 100">
            <a:extLst>
              <a:ext uri="{FF2B5EF4-FFF2-40B4-BE49-F238E27FC236}">
                <a16:creationId xmlns:a16="http://schemas.microsoft.com/office/drawing/2014/main" id="{37FF7125-9575-4D55-977F-4F4E3B1F2949}"/>
              </a:ext>
            </a:extLst>
          </p:cNvPr>
          <p:cNvSpPr/>
          <p:nvPr/>
        </p:nvSpPr>
        <p:spPr>
          <a:xfrm>
            <a:off x="183158" y="2679804"/>
            <a:ext cx="3401951" cy="24636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14493FC1-7F9D-4CD8-BFA3-7F97CCEBB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64" y="583043"/>
            <a:ext cx="3148956" cy="2017561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DAD305EF-E983-46F3-81ED-DC7B86622E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/>
              <a:t>nosotros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ADFB2B-7BC5-4468-8318-3C1C0CEF35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Axians España</a:t>
            </a: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1183022C-FD46-4D6C-A6D5-E049521F4201}"/>
              </a:ext>
            </a:extLst>
          </p:cNvPr>
          <p:cNvGrpSpPr/>
          <p:nvPr/>
        </p:nvGrpSpPr>
        <p:grpSpPr>
          <a:xfrm>
            <a:off x="291416" y="2758835"/>
            <a:ext cx="3154576" cy="1080492"/>
            <a:chOff x="206904" y="3382564"/>
            <a:chExt cx="3154576" cy="10804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84BB7F28-A6EC-449E-AC0B-2350D9A3F633}"/>
                </a:ext>
              </a:extLst>
            </p:cNvPr>
            <p:cNvGrpSpPr/>
            <p:nvPr/>
          </p:nvGrpSpPr>
          <p:grpSpPr>
            <a:xfrm>
              <a:off x="2371480" y="3382564"/>
              <a:ext cx="990000" cy="1080000"/>
              <a:chOff x="2463313" y="1249295"/>
              <a:chExt cx="990000" cy="1080000"/>
            </a:xfrm>
            <a:solidFill>
              <a:schemeClr val="bg1"/>
            </a:solidFill>
          </p:grpSpPr>
          <p:sp>
            <p:nvSpPr>
              <p:cNvPr id="65" name="Rectángulo 64">
                <a:extLst>
                  <a:ext uri="{FF2B5EF4-FFF2-40B4-BE49-F238E27FC236}">
                    <a16:creationId xmlns:a16="http://schemas.microsoft.com/office/drawing/2014/main" id="{798A543B-B1C1-4CB2-AA68-3189011C12C5}"/>
                  </a:ext>
                </a:extLst>
              </p:cNvPr>
              <p:cNvSpPr/>
              <p:nvPr/>
            </p:nvSpPr>
            <p:spPr>
              <a:xfrm>
                <a:off x="2463313" y="1249295"/>
                <a:ext cx="990000" cy="1080000"/>
              </a:xfrm>
              <a:prstGeom prst="rect">
                <a:avLst/>
              </a:prstGeom>
              <a:grpFill/>
              <a:ln>
                <a:solidFill>
                  <a:srgbClr val="0044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rtlCol="0" anchor="b"/>
              <a:lstStyle/>
              <a:p>
                <a:pPr algn="ctr"/>
                <a:r>
                  <a:rPr lang="es-ES" sz="1200">
                    <a:solidFill>
                      <a:schemeClr val="tx1"/>
                    </a:solidFill>
                  </a:rPr>
                  <a:t>360</a:t>
                </a:r>
              </a:p>
              <a:p>
                <a:pPr algn="ctr"/>
                <a:r>
                  <a:rPr lang="es-ES" sz="900">
                    <a:solidFill>
                      <a:schemeClr val="tx1"/>
                    </a:solidFill>
                  </a:rPr>
                  <a:t>clientes</a:t>
                </a:r>
                <a:endParaRPr lang="es-ES" sz="5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Conector recto 65">
                <a:extLst>
                  <a:ext uri="{FF2B5EF4-FFF2-40B4-BE49-F238E27FC236}">
                    <a16:creationId xmlns:a16="http://schemas.microsoft.com/office/drawing/2014/main" id="{D02547B2-7DC1-43D8-90CA-0918E7657054}"/>
                  </a:ext>
                </a:extLst>
              </p:cNvPr>
              <p:cNvCxnSpPr/>
              <p:nvPr/>
            </p:nvCxnSpPr>
            <p:spPr>
              <a:xfrm>
                <a:off x="2688710" y="2263527"/>
                <a:ext cx="539206" cy="0"/>
              </a:xfrm>
              <a:prstGeom prst="line">
                <a:avLst/>
              </a:prstGeom>
              <a:grpFill/>
              <a:ln>
                <a:solidFill>
                  <a:srgbClr val="00448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54296317-4F8A-4D54-96A1-DC9CEE2A1E31}"/>
                </a:ext>
              </a:extLst>
            </p:cNvPr>
            <p:cNvGrpSpPr/>
            <p:nvPr/>
          </p:nvGrpSpPr>
          <p:grpSpPr>
            <a:xfrm>
              <a:off x="1289192" y="3383056"/>
              <a:ext cx="990000" cy="1080000"/>
              <a:chOff x="1359616" y="1249295"/>
              <a:chExt cx="990000" cy="1080000"/>
            </a:xfrm>
            <a:solidFill>
              <a:schemeClr val="bg1"/>
            </a:solidFill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AFB01D27-012B-427C-B4A6-9EDCE913DD11}"/>
                  </a:ext>
                </a:extLst>
              </p:cNvPr>
              <p:cNvSpPr/>
              <p:nvPr/>
            </p:nvSpPr>
            <p:spPr>
              <a:xfrm>
                <a:off x="1359616" y="1249295"/>
                <a:ext cx="990000" cy="1080000"/>
              </a:xfrm>
              <a:prstGeom prst="rect">
                <a:avLst/>
              </a:prstGeom>
              <a:grpFill/>
              <a:ln>
                <a:solidFill>
                  <a:srgbClr val="0044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rtlCol="0" anchor="b"/>
              <a:lstStyle/>
              <a:p>
                <a:pPr algn="ctr"/>
                <a:r>
                  <a:rPr lang="es-ES" sz="1200">
                    <a:solidFill>
                      <a:schemeClr val="tx1"/>
                    </a:solidFill>
                  </a:rPr>
                  <a:t>610</a:t>
                </a:r>
              </a:p>
              <a:p>
                <a:pPr algn="ctr"/>
                <a:r>
                  <a:rPr lang="es-ES" sz="900">
                    <a:solidFill>
                      <a:schemeClr val="tx1"/>
                    </a:solidFill>
                  </a:rPr>
                  <a:t>empleados</a:t>
                </a:r>
              </a:p>
            </p:txBody>
          </p:sp>
          <p:cxnSp>
            <p:nvCxnSpPr>
              <p:cNvPr id="63" name="Conector recto 62">
                <a:extLst>
                  <a:ext uri="{FF2B5EF4-FFF2-40B4-BE49-F238E27FC236}">
                    <a16:creationId xmlns:a16="http://schemas.microsoft.com/office/drawing/2014/main" id="{EFA0DA9C-714C-4A1B-B7DA-A62C70DC37B3}"/>
                  </a:ext>
                </a:extLst>
              </p:cNvPr>
              <p:cNvCxnSpPr/>
              <p:nvPr/>
            </p:nvCxnSpPr>
            <p:spPr>
              <a:xfrm>
                <a:off x="1585013" y="2263527"/>
                <a:ext cx="539206" cy="0"/>
              </a:xfrm>
              <a:prstGeom prst="line">
                <a:avLst/>
              </a:prstGeom>
              <a:grpFill/>
              <a:ln>
                <a:solidFill>
                  <a:srgbClr val="00448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4" name="Graphique 35">
                <a:extLst>
                  <a:ext uri="{FF2B5EF4-FFF2-40B4-BE49-F238E27FC236}">
                    <a16:creationId xmlns:a16="http://schemas.microsoft.com/office/drawing/2014/main" id="{5C2DBA6B-B25D-4218-BEAE-819ED9608A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28793" y="1401562"/>
                <a:ext cx="451646" cy="451646"/>
              </a:xfrm>
              <a:prstGeom prst="rect">
                <a:avLst/>
              </a:prstGeom>
            </p:spPr>
          </p:pic>
        </p:grpSp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0422636D-8FF7-4070-AA24-D129E6B2C982}"/>
                </a:ext>
              </a:extLst>
            </p:cNvPr>
            <p:cNvGrpSpPr/>
            <p:nvPr/>
          </p:nvGrpSpPr>
          <p:grpSpPr>
            <a:xfrm>
              <a:off x="206904" y="3383056"/>
              <a:ext cx="990000" cy="1080000"/>
              <a:chOff x="255588" y="1249295"/>
              <a:chExt cx="990000" cy="1080000"/>
            </a:xfrm>
            <a:solidFill>
              <a:schemeClr val="bg1"/>
            </a:solidFill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1EE00DA3-A885-44F5-8D68-9B617A3F5DB0}"/>
                  </a:ext>
                </a:extLst>
              </p:cNvPr>
              <p:cNvSpPr/>
              <p:nvPr/>
            </p:nvSpPr>
            <p:spPr>
              <a:xfrm>
                <a:off x="255588" y="1249295"/>
                <a:ext cx="990000" cy="1080000"/>
              </a:xfrm>
              <a:prstGeom prst="rect">
                <a:avLst/>
              </a:prstGeom>
              <a:grpFill/>
              <a:ln>
                <a:solidFill>
                  <a:srgbClr val="00448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rtlCol="0" anchor="b"/>
              <a:lstStyle/>
              <a:p>
                <a:pPr algn="ctr"/>
                <a:r>
                  <a:rPr lang="es-ES" sz="1200">
                    <a:solidFill>
                      <a:schemeClr val="tx1"/>
                    </a:solidFill>
                  </a:rPr>
                  <a:t>127</a:t>
                </a:r>
                <a:r>
                  <a:rPr lang="es-ES" sz="900">
                    <a:solidFill>
                      <a:schemeClr val="tx1"/>
                    </a:solidFill>
                  </a:rPr>
                  <a:t>M€ Facturación</a:t>
                </a:r>
              </a:p>
            </p:txBody>
          </p:sp>
          <p:cxnSp>
            <p:nvCxnSpPr>
              <p:cNvPr id="60" name="Conector recto 59">
                <a:extLst>
                  <a:ext uri="{FF2B5EF4-FFF2-40B4-BE49-F238E27FC236}">
                    <a16:creationId xmlns:a16="http://schemas.microsoft.com/office/drawing/2014/main" id="{810B22C9-D4B0-4A83-BBEE-ADC872BF9FA3}"/>
                  </a:ext>
                </a:extLst>
              </p:cNvPr>
              <p:cNvCxnSpPr/>
              <p:nvPr/>
            </p:nvCxnSpPr>
            <p:spPr>
              <a:xfrm>
                <a:off x="481348" y="2257316"/>
                <a:ext cx="538481" cy="0"/>
              </a:xfrm>
              <a:prstGeom prst="line">
                <a:avLst/>
              </a:prstGeom>
              <a:grpFill/>
              <a:ln>
                <a:solidFill>
                  <a:srgbClr val="00448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" name="Graphique 110">
                <a:extLst>
                  <a:ext uri="{FF2B5EF4-FFF2-40B4-BE49-F238E27FC236}">
                    <a16:creationId xmlns:a16="http://schemas.microsoft.com/office/drawing/2014/main" id="{41B4164A-6848-46D7-8F5E-5439D39FB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7553" y="1381042"/>
                <a:ext cx="486071" cy="486121"/>
              </a:xfrm>
              <a:prstGeom prst="rect">
                <a:avLst/>
              </a:prstGeom>
            </p:spPr>
          </p:pic>
        </p:grpSp>
      </p:grpSp>
      <p:grpSp>
        <p:nvGrpSpPr>
          <p:cNvPr id="113" name="Grupo 112">
            <a:extLst>
              <a:ext uri="{FF2B5EF4-FFF2-40B4-BE49-F238E27FC236}">
                <a16:creationId xmlns:a16="http://schemas.microsoft.com/office/drawing/2014/main" id="{11443AF4-BB1C-4206-85D1-BE13E2CE05D5}"/>
              </a:ext>
            </a:extLst>
          </p:cNvPr>
          <p:cNvGrpSpPr/>
          <p:nvPr/>
        </p:nvGrpSpPr>
        <p:grpSpPr>
          <a:xfrm>
            <a:off x="291505" y="3900506"/>
            <a:ext cx="3154576" cy="1080492"/>
            <a:chOff x="240878" y="3375456"/>
            <a:chExt cx="3154576" cy="1080492"/>
          </a:xfrm>
        </p:grpSpPr>
        <p:grpSp>
          <p:nvGrpSpPr>
            <p:cNvPr id="114" name="Grupo 113">
              <a:extLst>
                <a:ext uri="{FF2B5EF4-FFF2-40B4-BE49-F238E27FC236}">
                  <a16:creationId xmlns:a16="http://schemas.microsoft.com/office/drawing/2014/main" id="{1E064F1A-B4F0-4B7E-ABBB-A4A510DC40D1}"/>
                </a:ext>
              </a:extLst>
            </p:cNvPr>
            <p:cNvGrpSpPr/>
            <p:nvPr/>
          </p:nvGrpSpPr>
          <p:grpSpPr>
            <a:xfrm>
              <a:off x="240878" y="3375456"/>
              <a:ext cx="3154576" cy="1080492"/>
              <a:chOff x="206904" y="3382564"/>
              <a:chExt cx="3154576" cy="108049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16" name="Grupo 115">
                <a:extLst>
                  <a:ext uri="{FF2B5EF4-FFF2-40B4-BE49-F238E27FC236}">
                    <a16:creationId xmlns:a16="http://schemas.microsoft.com/office/drawing/2014/main" id="{4BFD1C1D-8388-4863-9F61-58A576A06880}"/>
                  </a:ext>
                </a:extLst>
              </p:cNvPr>
              <p:cNvGrpSpPr/>
              <p:nvPr/>
            </p:nvGrpSpPr>
            <p:grpSpPr>
              <a:xfrm>
                <a:off x="2371480" y="3382564"/>
                <a:ext cx="990000" cy="1080000"/>
                <a:chOff x="2463313" y="1249295"/>
                <a:chExt cx="990000" cy="1080000"/>
              </a:xfrm>
              <a:solidFill>
                <a:schemeClr val="bg1"/>
              </a:solidFill>
            </p:grpSpPr>
            <p:sp>
              <p:nvSpPr>
                <p:cNvPr id="125" name="Rectángulo 124">
                  <a:extLst>
                    <a:ext uri="{FF2B5EF4-FFF2-40B4-BE49-F238E27FC236}">
                      <a16:creationId xmlns:a16="http://schemas.microsoft.com/office/drawing/2014/main" id="{EF3E83E9-F673-4312-B660-331F2D89307D}"/>
                    </a:ext>
                  </a:extLst>
                </p:cNvPr>
                <p:cNvSpPr/>
                <p:nvPr/>
              </p:nvSpPr>
              <p:spPr>
                <a:xfrm>
                  <a:off x="2463313" y="1249295"/>
                  <a:ext cx="990000" cy="1080000"/>
                </a:xfrm>
                <a:prstGeom prst="rect">
                  <a:avLst/>
                </a:prstGeom>
                <a:grpFill/>
                <a:ln>
                  <a:solidFill>
                    <a:srgbClr val="00448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108000" rtlCol="0" anchor="b"/>
                <a:lstStyle/>
                <a:p>
                  <a:pPr algn="ctr"/>
                  <a:r>
                    <a:rPr lang="es-ES" sz="1200">
                      <a:solidFill>
                        <a:schemeClr val="tx1"/>
                      </a:solidFill>
                    </a:rPr>
                    <a:t>11</a:t>
                  </a:r>
                </a:p>
                <a:p>
                  <a:pPr algn="ctr"/>
                  <a:r>
                    <a:rPr lang="es-ES" sz="900">
                      <a:solidFill>
                        <a:schemeClr val="tx1"/>
                      </a:solidFill>
                    </a:rPr>
                    <a:t>U. de Negocio</a:t>
                  </a:r>
                  <a:endParaRPr lang="es-ES" sz="5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26" name="Conector recto 125">
                  <a:extLst>
                    <a:ext uri="{FF2B5EF4-FFF2-40B4-BE49-F238E27FC236}">
                      <a16:creationId xmlns:a16="http://schemas.microsoft.com/office/drawing/2014/main" id="{55F0C233-2F40-4176-9799-63BE5F08EC29}"/>
                    </a:ext>
                  </a:extLst>
                </p:cNvPr>
                <p:cNvCxnSpPr/>
                <p:nvPr/>
              </p:nvCxnSpPr>
              <p:spPr>
                <a:xfrm>
                  <a:off x="2688710" y="2263527"/>
                  <a:ext cx="539206" cy="0"/>
                </a:xfrm>
                <a:prstGeom prst="line">
                  <a:avLst/>
                </a:prstGeom>
                <a:grpFill/>
                <a:ln>
                  <a:solidFill>
                    <a:srgbClr val="00448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" name="Grupo 116">
                <a:extLst>
                  <a:ext uri="{FF2B5EF4-FFF2-40B4-BE49-F238E27FC236}">
                    <a16:creationId xmlns:a16="http://schemas.microsoft.com/office/drawing/2014/main" id="{93CFEFCD-9AA8-4AC5-ADF6-8087396A27AB}"/>
                  </a:ext>
                </a:extLst>
              </p:cNvPr>
              <p:cNvGrpSpPr/>
              <p:nvPr/>
            </p:nvGrpSpPr>
            <p:grpSpPr>
              <a:xfrm>
                <a:off x="1289192" y="3383056"/>
                <a:ext cx="990000" cy="1080000"/>
                <a:chOff x="1359616" y="1249295"/>
                <a:chExt cx="990000" cy="1080000"/>
              </a:xfrm>
              <a:solidFill>
                <a:schemeClr val="bg1"/>
              </a:solidFill>
            </p:grpSpPr>
            <p:sp>
              <p:nvSpPr>
                <p:cNvPr id="122" name="Rectángulo 121">
                  <a:extLst>
                    <a:ext uri="{FF2B5EF4-FFF2-40B4-BE49-F238E27FC236}">
                      <a16:creationId xmlns:a16="http://schemas.microsoft.com/office/drawing/2014/main" id="{006825EB-F2F6-4636-8F2E-AD7FE9B5BD6F}"/>
                    </a:ext>
                  </a:extLst>
                </p:cNvPr>
                <p:cNvSpPr/>
                <p:nvPr/>
              </p:nvSpPr>
              <p:spPr>
                <a:xfrm>
                  <a:off x="1359616" y="1249295"/>
                  <a:ext cx="990000" cy="1080000"/>
                </a:xfrm>
                <a:prstGeom prst="rect">
                  <a:avLst/>
                </a:prstGeom>
                <a:grpFill/>
                <a:ln>
                  <a:solidFill>
                    <a:srgbClr val="00448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108000" rtlCol="0" anchor="b"/>
                <a:lstStyle/>
                <a:p>
                  <a:pPr algn="ctr"/>
                  <a:r>
                    <a:rPr lang="es-ES" sz="1200">
                      <a:solidFill>
                        <a:schemeClr val="tx1"/>
                      </a:solidFill>
                    </a:rPr>
                    <a:t>1.200</a:t>
                  </a:r>
                </a:p>
                <a:p>
                  <a:pPr algn="ctr"/>
                  <a:r>
                    <a:rPr lang="es-ES" sz="900">
                      <a:solidFill>
                        <a:schemeClr val="tx1"/>
                      </a:solidFill>
                    </a:rPr>
                    <a:t>certificaciones</a:t>
                  </a:r>
                </a:p>
              </p:txBody>
            </p:sp>
            <p:cxnSp>
              <p:nvCxnSpPr>
                <p:cNvPr id="123" name="Conector recto 122">
                  <a:extLst>
                    <a:ext uri="{FF2B5EF4-FFF2-40B4-BE49-F238E27FC236}">
                      <a16:creationId xmlns:a16="http://schemas.microsoft.com/office/drawing/2014/main" id="{08B1FC8C-C204-4210-98BC-3D237264716F}"/>
                    </a:ext>
                  </a:extLst>
                </p:cNvPr>
                <p:cNvCxnSpPr/>
                <p:nvPr/>
              </p:nvCxnSpPr>
              <p:spPr>
                <a:xfrm>
                  <a:off x="1585013" y="2263527"/>
                  <a:ext cx="539206" cy="0"/>
                </a:xfrm>
                <a:prstGeom prst="line">
                  <a:avLst/>
                </a:prstGeom>
                <a:grpFill/>
                <a:ln>
                  <a:solidFill>
                    <a:srgbClr val="00448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8" name="Grupo 117">
                <a:extLst>
                  <a:ext uri="{FF2B5EF4-FFF2-40B4-BE49-F238E27FC236}">
                    <a16:creationId xmlns:a16="http://schemas.microsoft.com/office/drawing/2014/main" id="{6AEA7F1E-1D88-453A-9C49-8B81E56D5AE6}"/>
                  </a:ext>
                </a:extLst>
              </p:cNvPr>
              <p:cNvGrpSpPr/>
              <p:nvPr/>
            </p:nvGrpSpPr>
            <p:grpSpPr>
              <a:xfrm>
                <a:off x="206904" y="3383056"/>
                <a:ext cx="990000" cy="1080000"/>
                <a:chOff x="255588" y="1249295"/>
                <a:chExt cx="990000" cy="1080000"/>
              </a:xfrm>
              <a:solidFill>
                <a:schemeClr val="bg1"/>
              </a:solidFill>
            </p:grpSpPr>
            <p:sp>
              <p:nvSpPr>
                <p:cNvPr id="119" name="Rectángulo 118">
                  <a:extLst>
                    <a:ext uri="{FF2B5EF4-FFF2-40B4-BE49-F238E27FC236}">
                      <a16:creationId xmlns:a16="http://schemas.microsoft.com/office/drawing/2014/main" id="{8D723EB3-3FF7-4AD6-80F2-DA0A458182D8}"/>
                    </a:ext>
                  </a:extLst>
                </p:cNvPr>
                <p:cNvSpPr/>
                <p:nvPr/>
              </p:nvSpPr>
              <p:spPr>
                <a:xfrm>
                  <a:off x="255588" y="1249295"/>
                  <a:ext cx="990000" cy="1080000"/>
                </a:xfrm>
                <a:prstGeom prst="rect">
                  <a:avLst/>
                </a:prstGeom>
                <a:grpFill/>
                <a:ln>
                  <a:solidFill>
                    <a:srgbClr val="00448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bIns="108000" rtlCol="0" anchor="b"/>
                <a:lstStyle/>
                <a:p>
                  <a:pPr algn="ctr"/>
                  <a:r>
                    <a:rPr lang="es-ES" sz="1200">
                      <a:solidFill>
                        <a:schemeClr val="tx1"/>
                      </a:solidFill>
                    </a:rPr>
                    <a:t>80</a:t>
                  </a:r>
                </a:p>
                <a:p>
                  <a:pPr algn="ctr"/>
                  <a:r>
                    <a:rPr lang="es-ES" sz="900" err="1">
                      <a:solidFill>
                        <a:schemeClr val="tx1"/>
                      </a:solidFill>
                    </a:rPr>
                    <a:t>Partners</a:t>
                  </a:r>
                  <a:endParaRPr lang="es-ES" sz="9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20" name="Conector recto 119">
                  <a:extLst>
                    <a:ext uri="{FF2B5EF4-FFF2-40B4-BE49-F238E27FC236}">
                      <a16:creationId xmlns:a16="http://schemas.microsoft.com/office/drawing/2014/main" id="{91BC8073-83FC-4C05-B576-FCA4D0F30E47}"/>
                    </a:ext>
                  </a:extLst>
                </p:cNvPr>
                <p:cNvCxnSpPr/>
                <p:nvPr/>
              </p:nvCxnSpPr>
              <p:spPr>
                <a:xfrm>
                  <a:off x="481348" y="2257316"/>
                  <a:ext cx="538481" cy="0"/>
                </a:xfrm>
                <a:prstGeom prst="line">
                  <a:avLst/>
                </a:prstGeom>
                <a:grpFill/>
                <a:ln>
                  <a:solidFill>
                    <a:srgbClr val="00448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15" name="Graphique 34">
              <a:extLst>
                <a:ext uri="{FF2B5EF4-FFF2-40B4-BE49-F238E27FC236}">
                  <a16:creationId xmlns:a16="http://schemas.microsoft.com/office/drawing/2014/main" id="{73D43173-1366-4EE3-8E5D-A02CE5708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667640" y="3521911"/>
              <a:ext cx="457950" cy="457950"/>
            </a:xfrm>
            <a:prstGeom prst="rect">
              <a:avLst/>
            </a:prstGeom>
          </p:spPr>
        </p:pic>
      </p:grpSp>
      <p:pic>
        <p:nvPicPr>
          <p:cNvPr id="127" name="Graphique 80">
            <a:extLst>
              <a:ext uri="{FF2B5EF4-FFF2-40B4-BE49-F238E27FC236}">
                <a16:creationId xmlns:a16="http://schemas.microsoft.com/office/drawing/2014/main" id="{B66471E9-E6F5-4E7A-9BB8-F305EE715B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659" y="4103384"/>
            <a:ext cx="429061" cy="429061"/>
          </a:xfrm>
          <a:prstGeom prst="rect">
            <a:avLst/>
          </a:prstGeom>
        </p:spPr>
      </p:pic>
      <p:pic>
        <p:nvPicPr>
          <p:cNvPr id="128" name="Graphique 111">
            <a:extLst>
              <a:ext uri="{FF2B5EF4-FFF2-40B4-BE49-F238E27FC236}">
                <a16:creationId xmlns:a16="http://schemas.microsoft.com/office/drawing/2014/main" id="{F25C508A-69EE-45DD-B24F-7499C74AF2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97152" y="4086713"/>
            <a:ext cx="416029" cy="416029"/>
          </a:xfrm>
          <a:prstGeom prst="rect">
            <a:avLst/>
          </a:prstGeom>
        </p:spPr>
      </p:pic>
      <p:pic>
        <p:nvPicPr>
          <p:cNvPr id="129" name="Graphique 74">
            <a:extLst>
              <a:ext uri="{FF2B5EF4-FFF2-40B4-BE49-F238E27FC236}">
                <a16:creationId xmlns:a16="http://schemas.microsoft.com/office/drawing/2014/main" id="{5C70574A-BEEA-49B4-8761-9CCA37FBA1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691344" y="2934594"/>
            <a:ext cx="406135" cy="406135"/>
          </a:xfrm>
          <a:prstGeom prst="rect">
            <a:avLst/>
          </a:prstGeom>
        </p:spPr>
      </p:pic>
      <p:cxnSp>
        <p:nvCxnSpPr>
          <p:cNvPr id="45" name="Conector: angular 44">
            <a:extLst>
              <a:ext uri="{FF2B5EF4-FFF2-40B4-BE49-F238E27FC236}">
                <a16:creationId xmlns:a16="http://schemas.microsoft.com/office/drawing/2014/main" id="{48A77AB1-AC77-4455-AD88-92F523C866C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24010" y="1275355"/>
            <a:ext cx="707557" cy="264287"/>
          </a:xfrm>
          <a:prstGeom prst="bentConnector3">
            <a:avLst>
              <a:gd name="adj1" fmla="val 100939"/>
            </a:avLst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onector: angular 191">
            <a:extLst>
              <a:ext uri="{FF2B5EF4-FFF2-40B4-BE49-F238E27FC236}">
                <a16:creationId xmlns:a16="http://schemas.microsoft.com/office/drawing/2014/main" id="{2A796479-F046-4222-8B08-0F10822A3F49}"/>
              </a:ext>
            </a:extLst>
          </p:cNvPr>
          <p:cNvCxnSpPr>
            <a:cxnSpLocks/>
          </p:cNvCxnSpPr>
          <p:nvPr/>
        </p:nvCxnSpPr>
        <p:spPr>
          <a:xfrm rot="16200000" flipV="1">
            <a:off x="6428456" y="1282879"/>
            <a:ext cx="671450" cy="213132"/>
          </a:xfrm>
          <a:prstGeom prst="bentConnector3">
            <a:avLst>
              <a:gd name="adj1" fmla="val 101423"/>
            </a:avLst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0" name="Gráfico 199">
            <a:extLst>
              <a:ext uri="{FF2B5EF4-FFF2-40B4-BE49-F238E27FC236}">
                <a16:creationId xmlns:a16="http://schemas.microsoft.com/office/drawing/2014/main" id="{AFB68267-0CD5-4509-B7DF-4E38F5BF0F40}"/>
              </a:ext>
            </a:extLst>
          </p:cNvPr>
          <p:cNvGraphicFramePr/>
          <p:nvPr/>
        </p:nvGraphicFramePr>
        <p:xfrm>
          <a:off x="6900580" y="255017"/>
          <a:ext cx="1800554" cy="162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176" name="Gráfico 175">
            <a:extLst>
              <a:ext uri="{FF2B5EF4-FFF2-40B4-BE49-F238E27FC236}">
                <a16:creationId xmlns:a16="http://schemas.microsoft.com/office/drawing/2014/main" id="{CEA83651-FB08-467A-9266-7AF9A3620A83}"/>
              </a:ext>
            </a:extLst>
          </p:cNvPr>
          <p:cNvGraphicFramePr/>
          <p:nvPr/>
        </p:nvGraphicFramePr>
        <p:xfrm>
          <a:off x="5255594" y="299741"/>
          <a:ext cx="1800554" cy="162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cxnSp>
        <p:nvCxnSpPr>
          <p:cNvPr id="206" name="Conector: angular 205">
            <a:extLst>
              <a:ext uri="{FF2B5EF4-FFF2-40B4-BE49-F238E27FC236}">
                <a16:creationId xmlns:a16="http://schemas.microsoft.com/office/drawing/2014/main" id="{3E89C671-4837-4206-BAC1-F8FD00873BF0}"/>
              </a:ext>
            </a:extLst>
          </p:cNvPr>
          <p:cNvCxnSpPr>
            <a:cxnSpLocks/>
          </p:cNvCxnSpPr>
          <p:nvPr/>
        </p:nvCxnSpPr>
        <p:spPr>
          <a:xfrm rot="10800000">
            <a:off x="4955483" y="2670221"/>
            <a:ext cx="1873186" cy="67218"/>
          </a:xfrm>
          <a:prstGeom prst="bentConnector3">
            <a:avLst>
              <a:gd name="adj1" fmla="val -1188"/>
            </a:avLst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1" name="Gráfico 200">
            <a:extLst>
              <a:ext uri="{FF2B5EF4-FFF2-40B4-BE49-F238E27FC236}">
                <a16:creationId xmlns:a16="http://schemas.microsoft.com/office/drawing/2014/main" id="{B3A58D29-3B11-4C11-855D-9A4E2E14DCB2}"/>
              </a:ext>
            </a:extLst>
          </p:cNvPr>
          <p:cNvGraphicFramePr/>
          <p:nvPr/>
        </p:nvGraphicFramePr>
        <p:xfrm>
          <a:off x="3511070" y="2098984"/>
          <a:ext cx="1800554" cy="1625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94" name="Rectángulo 93">
            <a:extLst>
              <a:ext uri="{FF2B5EF4-FFF2-40B4-BE49-F238E27FC236}">
                <a16:creationId xmlns:a16="http://schemas.microsoft.com/office/drawing/2014/main" id="{E48B58F5-703E-40E7-A1BD-5E25AD598BF0}"/>
              </a:ext>
            </a:extLst>
          </p:cNvPr>
          <p:cNvSpPr/>
          <p:nvPr/>
        </p:nvSpPr>
        <p:spPr>
          <a:xfrm>
            <a:off x="5519312" y="4407096"/>
            <a:ext cx="169683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ES" sz="1100">
                <a:solidFill>
                  <a:srgbClr val="00B1EB"/>
                </a:solidFill>
              </a:rPr>
              <a:t>Cloud &amp; Data Center</a:t>
            </a: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8A7F7F84-F573-444B-962B-80FBA0ED57CA}"/>
              </a:ext>
            </a:extLst>
          </p:cNvPr>
          <p:cNvSpPr/>
          <p:nvPr/>
        </p:nvSpPr>
        <p:spPr>
          <a:xfrm>
            <a:off x="7618681" y="3968585"/>
            <a:ext cx="14426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ES" sz="1100">
                <a:solidFill>
                  <a:schemeClr val="bg2"/>
                </a:solidFill>
              </a:rPr>
              <a:t>Arquitecturas de Red en Empresas</a:t>
            </a: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825B4B70-417C-4BC0-A455-3CA79E873150}"/>
              </a:ext>
            </a:extLst>
          </p:cNvPr>
          <p:cNvSpPr/>
          <p:nvPr/>
        </p:nvSpPr>
        <p:spPr>
          <a:xfrm>
            <a:off x="5520995" y="4709072"/>
            <a:ext cx="18755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ES" sz="1100">
                <a:solidFill>
                  <a:schemeClr val="accent2"/>
                </a:solidFill>
              </a:rPr>
              <a:t>Aplicaciones de Negocio &amp; Analítica de Datos</a:t>
            </a:r>
          </a:p>
        </p:txBody>
      </p:sp>
      <p:sp>
        <p:nvSpPr>
          <p:cNvPr id="98" name="Rectángulo 97">
            <a:extLst>
              <a:ext uri="{FF2B5EF4-FFF2-40B4-BE49-F238E27FC236}">
                <a16:creationId xmlns:a16="http://schemas.microsoft.com/office/drawing/2014/main" id="{0E1C1E0F-D19C-4D19-8FE2-6F4FF44BA8AC}"/>
              </a:ext>
            </a:extLst>
          </p:cNvPr>
          <p:cNvSpPr/>
          <p:nvPr/>
        </p:nvSpPr>
        <p:spPr>
          <a:xfrm>
            <a:off x="7627506" y="4726754"/>
            <a:ext cx="13873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ES" sz="1100">
                <a:solidFill>
                  <a:schemeClr val="accent1"/>
                </a:solidFill>
              </a:rPr>
              <a:t>Vídeo y Soluciones de Colaboración</a:t>
            </a:r>
          </a:p>
        </p:txBody>
      </p:sp>
      <p:sp>
        <p:nvSpPr>
          <p:cNvPr id="99" name="Rectángulo 98">
            <a:extLst>
              <a:ext uri="{FF2B5EF4-FFF2-40B4-BE49-F238E27FC236}">
                <a16:creationId xmlns:a16="http://schemas.microsoft.com/office/drawing/2014/main" id="{A62AE169-96A5-4C66-808B-260BBEED6DD8}"/>
              </a:ext>
            </a:extLst>
          </p:cNvPr>
          <p:cNvSpPr/>
          <p:nvPr/>
        </p:nvSpPr>
        <p:spPr>
          <a:xfrm>
            <a:off x="7625950" y="4414811"/>
            <a:ext cx="11081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s-ES" sz="1100">
                <a:solidFill>
                  <a:srgbClr val="92D050"/>
                </a:solidFill>
              </a:rPr>
              <a:t>Ciberseguridad</a:t>
            </a:r>
          </a:p>
        </p:txBody>
      </p:sp>
      <p:pic>
        <p:nvPicPr>
          <p:cNvPr id="124" name="Graphique 78">
            <a:extLst>
              <a:ext uri="{FF2B5EF4-FFF2-40B4-BE49-F238E27FC236}">
                <a16:creationId xmlns:a16="http://schemas.microsoft.com/office/drawing/2014/main" id="{BA3387EC-CF27-42EE-BAB6-2A532AAA577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76870" y="4773033"/>
            <a:ext cx="278931" cy="275156"/>
          </a:xfrm>
          <a:prstGeom prst="rect">
            <a:avLst/>
          </a:prstGeom>
        </p:spPr>
      </p:pic>
      <p:pic>
        <p:nvPicPr>
          <p:cNvPr id="130" name="Graphique 79">
            <a:extLst>
              <a:ext uri="{FF2B5EF4-FFF2-40B4-BE49-F238E27FC236}">
                <a16:creationId xmlns:a16="http://schemas.microsoft.com/office/drawing/2014/main" id="{B3F7A31A-1840-460A-857E-1C40C66078E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273652" y="4371917"/>
            <a:ext cx="278931" cy="275156"/>
          </a:xfrm>
          <a:prstGeom prst="rect">
            <a:avLst/>
          </a:prstGeom>
        </p:spPr>
      </p:pic>
      <p:pic>
        <p:nvPicPr>
          <p:cNvPr id="131" name="Graphique 81">
            <a:extLst>
              <a:ext uri="{FF2B5EF4-FFF2-40B4-BE49-F238E27FC236}">
                <a16:creationId xmlns:a16="http://schemas.microsoft.com/office/drawing/2014/main" id="{6D9464F8-AD9E-4191-8E20-0089F1EC43A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371083" y="4400640"/>
            <a:ext cx="278931" cy="275156"/>
          </a:xfrm>
          <a:prstGeom prst="rect">
            <a:avLst/>
          </a:prstGeom>
        </p:spPr>
      </p:pic>
      <p:pic>
        <p:nvPicPr>
          <p:cNvPr id="132" name="Graphique 83">
            <a:extLst>
              <a:ext uri="{FF2B5EF4-FFF2-40B4-BE49-F238E27FC236}">
                <a16:creationId xmlns:a16="http://schemas.microsoft.com/office/drawing/2014/main" id="{F052B80D-88B4-4339-954A-FF67ED51263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371083" y="4765917"/>
            <a:ext cx="278931" cy="275156"/>
          </a:xfrm>
          <a:prstGeom prst="rect">
            <a:avLst/>
          </a:prstGeom>
        </p:spPr>
      </p:pic>
      <p:pic>
        <p:nvPicPr>
          <p:cNvPr id="133" name="Graphique 85">
            <a:extLst>
              <a:ext uri="{FF2B5EF4-FFF2-40B4-BE49-F238E27FC236}">
                <a16:creationId xmlns:a16="http://schemas.microsoft.com/office/drawing/2014/main" id="{F9E9308A-70F3-4169-AAA7-DA7680605CE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63814" y="4012336"/>
            <a:ext cx="278931" cy="275156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5180C941-3B15-4A76-82FA-24767A225704}"/>
              </a:ext>
            </a:extLst>
          </p:cNvPr>
          <p:cNvGrpSpPr/>
          <p:nvPr/>
        </p:nvGrpSpPr>
        <p:grpSpPr>
          <a:xfrm>
            <a:off x="5270358" y="3966383"/>
            <a:ext cx="1821479" cy="430887"/>
            <a:chOff x="7072632" y="3966244"/>
            <a:chExt cx="1821479" cy="430887"/>
          </a:xfrm>
        </p:grpSpPr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BE1EEA97-D2BA-422B-AE23-B41409109FE8}"/>
                </a:ext>
              </a:extLst>
            </p:cNvPr>
            <p:cNvSpPr/>
            <p:nvPr/>
          </p:nvSpPr>
          <p:spPr>
            <a:xfrm>
              <a:off x="7329845" y="3966244"/>
              <a:ext cx="156426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</a:rPr>
                <a:t>Arquitecturas de Red de Operador</a:t>
              </a:r>
            </a:p>
          </p:txBody>
        </p:sp>
        <p:pic>
          <p:nvPicPr>
            <p:cNvPr id="134" name="Graphique 86">
              <a:extLst>
                <a:ext uri="{FF2B5EF4-FFF2-40B4-BE49-F238E27FC236}">
                  <a16:creationId xmlns:a16="http://schemas.microsoft.com/office/drawing/2014/main" id="{FA6AE763-F24E-4A41-8CD1-0DC662323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7072632" y="4026100"/>
              <a:ext cx="278931" cy="275156"/>
            </a:xfrm>
            <a:prstGeom prst="rect">
              <a:avLst/>
            </a:prstGeom>
          </p:spPr>
        </p:pic>
      </p:grpSp>
      <p:cxnSp>
        <p:nvCxnSpPr>
          <p:cNvPr id="140" name="Conector: angular 139">
            <a:extLst>
              <a:ext uri="{FF2B5EF4-FFF2-40B4-BE49-F238E27FC236}">
                <a16:creationId xmlns:a16="http://schemas.microsoft.com/office/drawing/2014/main" id="{E189E639-3017-4BE6-A4B5-74DCC2C3A8F0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86816" y="3530666"/>
            <a:ext cx="1970799" cy="291092"/>
          </a:xfrm>
          <a:prstGeom prst="bentConnector3">
            <a:avLst>
              <a:gd name="adj1" fmla="val -461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D555E021-0FD2-47CD-A4DE-2178839B3E94}"/>
              </a:ext>
            </a:extLst>
          </p:cNvPr>
          <p:cNvCxnSpPr>
            <a:cxnSpLocks/>
            <a:stCxn id="111" idx="0"/>
            <a:endCxn id="88" idx="2"/>
          </p:cNvCxnSpPr>
          <p:nvPr/>
        </p:nvCxnSpPr>
        <p:spPr>
          <a:xfrm rot="16200000" flipV="1">
            <a:off x="5397638" y="1293466"/>
            <a:ext cx="88790" cy="1732516"/>
          </a:xfrm>
          <a:prstGeom prst="bentConnector3">
            <a:avLst>
              <a:gd name="adj1" fmla="val 50000"/>
            </a:avLst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o 4">
            <a:extLst>
              <a:ext uri="{FF2B5EF4-FFF2-40B4-BE49-F238E27FC236}">
                <a16:creationId xmlns:a16="http://schemas.microsoft.com/office/drawing/2014/main" id="{6F660332-7F3D-4A15-A31E-664ACEFEEF6C}"/>
              </a:ext>
            </a:extLst>
          </p:cNvPr>
          <p:cNvGrpSpPr/>
          <p:nvPr/>
        </p:nvGrpSpPr>
        <p:grpSpPr>
          <a:xfrm>
            <a:off x="5340475" y="1704905"/>
            <a:ext cx="3620366" cy="1949811"/>
            <a:chOff x="5340475" y="1704905"/>
            <a:chExt cx="3620366" cy="1949811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40D0929D-8F83-4776-84A4-4115C8CC2AD2}"/>
                </a:ext>
              </a:extLst>
            </p:cNvPr>
            <p:cNvGrpSpPr/>
            <p:nvPr/>
          </p:nvGrpSpPr>
          <p:grpSpPr>
            <a:xfrm>
              <a:off x="5340475" y="3244292"/>
              <a:ext cx="3620366" cy="410424"/>
              <a:chOff x="3835506" y="4453553"/>
              <a:chExt cx="4348426" cy="499723"/>
            </a:xfrm>
          </p:grpSpPr>
          <p:pic>
            <p:nvPicPr>
              <p:cNvPr id="75" name="Graphique 78">
                <a:extLst>
                  <a:ext uri="{FF2B5EF4-FFF2-40B4-BE49-F238E27FC236}">
                    <a16:creationId xmlns:a16="http://schemas.microsoft.com/office/drawing/2014/main" id="{850BD3E3-5ACF-4052-9EDE-77663C296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7504537" y="4526105"/>
                <a:ext cx="335024" cy="335024"/>
              </a:xfrm>
              <a:prstGeom prst="rect">
                <a:avLst/>
              </a:prstGeom>
            </p:spPr>
          </p:pic>
          <p:pic>
            <p:nvPicPr>
              <p:cNvPr id="76" name="Graphique 79">
                <a:extLst>
                  <a:ext uri="{FF2B5EF4-FFF2-40B4-BE49-F238E27FC236}">
                    <a16:creationId xmlns:a16="http://schemas.microsoft.com/office/drawing/2014/main" id="{139B3CAC-AA3B-4158-9EC7-977BB64F18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131813" y="4526105"/>
                <a:ext cx="335024" cy="335024"/>
              </a:xfrm>
              <a:prstGeom prst="rect">
                <a:avLst/>
              </a:prstGeom>
            </p:spPr>
          </p:pic>
          <p:pic>
            <p:nvPicPr>
              <p:cNvPr id="77" name="Graphique 81">
                <a:extLst>
                  <a:ext uri="{FF2B5EF4-FFF2-40B4-BE49-F238E27FC236}">
                    <a16:creationId xmlns:a16="http://schemas.microsoft.com/office/drawing/2014/main" id="{19B0ED81-9AEA-47ED-8621-CD001EDD7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6808705" y="4526105"/>
                <a:ext cx="335024" cy="335024"/>
              </a:xfrm>
              <a:prstGeom prst="rect">
                <a:avLst/>
              </a:prstGeom>
            </p:spPr>
          </p:pic>
          <p:pic>
            <p:nvPicPr>
              <p:cNvPr id="78" name="Graphique 83">
                <a:extLst>
                  <a:ext uri="{FF2B5EF4-FFF2-40B4-BE49-F238E27FC236}">
                    <a16:creationId xmlns:a16="http://schemas.microsoft.com/office/drawing/2014/main" id="{C415F6B7-77E9-4196-9DC9-835EA8E010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7848908" y="4526105"/>
                <a:ext cx="335024" cy="335024"/>
              </a:xfrm>
              <a:prstGeom prst="rect">
                <a:avLst/>
              </a:prstGeom>
            </p:spPr>
          </p:pic>
          <p:pic>
            <p:nvPicPr>
              <p:cNvPr id="79" name="Graphique 85">
                <a:extLst>
                  <a:ext uri="{FF2B5EF4-FFF2-40B4-BE49-F238E27FC236}">
                    <a16:creationId xmlns:a16="http://schemas.microsoft.com/office/drawing/2014/main" id="{EFB7AAC7-6592-4F8F-AB4E-ACE524DF9B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6506861" y="4526105"/>
                <a:ext cx="335024" cy="335024"/>
              </a:xfrm>
              <a:prstGeom prst="rect">
                <a:avLst/>
              </a:prstGeom>
            </p:spPr>
          </p:pic>
          <p:pic>
            <p:nvPicPr>
              <p:cNvPr id="80" name="Graphique 86">
                <a:extLst>
                  <a:ext uri="{FF2B5EF4-FFF2-40B4-BE49-F238E27FC236}">
                    <a16:creationId xmlns:a16="http://schemas.microsoft.com/office/drawing/2014/main" id="{20F1150D-271E-498D-83B0-9971A8663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6233369" y="4526105"/>
                <a:ext cx="335024" cy="335024"/>
              </a:xfrm>
              <a:prstGeom prst="rect">
                <a:avLst/>
              </a:prstGeom>
            </p:spPr>
          </p:pic>
          <p:sp>
            <p:nvSpPr>
              <p:cNvPr id="109" name="Rectángulo 108">
                <a:extLst>
                  <a:ext uri="{FF2B5EF4-FFF2-40B4-BE49-F238E27FC236}">
                    <a16:creationId xmlns:a16="http://schemas.microsoft.com/office/drawing/2014/main" id="{597FF0EE-A79B-46EE-AE8C-3EAC3C73ACB3}"/>
                  </a:ext>
                </a:extLst>
              </p:cNvPr>
              <p:cNvSpPr/>
              <p:nvPr/>
            </p:nvSpPr>
            <p:spPr>
              <a:xfrm>
                <a:off x="3835506" y="4453553"/>
                <a:ext cx="2311200" cy="499723"/>
              </a:xfrm>
              <a:prstGeom prst="rect">
                <a:avLst/>
              </a:prstGeom>
              <a:gradFill>
                <a:gsLst>
                  <a:gs pos="10000">
                    <a:schemeClr val="bg1"/>
                  </a:gs>
                  <a:gs pos="65000">
                    <a:schemeClr val="accent1"/>
                  </a:gs>
                </a:gsLst>
                <a:lin ang="1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54000" rtlCol="0" anchor="ctr"/>
              <a:lstStyle/>
              <a:p>
                <a:pPr algn="r"/>
                <a:r>
                  <a:rPr lang="es-ES" sz="1200">
                    <a:latin typeface="+mj-lt"/>
                  </a:rPr>
                  <a:t>Dominios tecnológicos</a:t>
                </a:r>
              </a:p>
            </p:txBody>
          </p:sp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B554D97F-5D79-4E40-81CF-117D16546E5C}"/>
                </a:ext>
              </a:extLst>
            </p:cNvPr>
            <p:cNvGrpSpPr/>
            <p:nvPr/>
          </p:nvGrpSpPr>
          <p:grpSpPr>
            <a:xfrm>
              <a:off x="5340475" y="2722979"/>
              <a:ext cx="3539217" cy="410424"/>
              <a:chOff x="3830338" y="3333691"/>
              <a:chExt cx="4250958" cy="499723"/>
            </a:xfrm>
          </p:grpSpPr>
          <p:grpSp>
            <p:nvGrpSpPr>
              <p:cNvPr id="15" name="Grupo 14">
                <a:extLst>
                  <a:ext uri="{FF2B5EF4-FFF2-40B4-BE49-F238E27FC236}">
                    <a16:creationId xmlns:a16="http://schemas.microsoft.com/office/drawing/2014/main" id="{908F0EC5-BF8D-4274-9415-84A23DD0FA05}"/>
                  </a:ext>
                </a:extLst>
              </p:cNvPr>
              <p:cNvGrpSpPr/>
              <p:nvPr/>
            </p:nvGrpSpPr>
            <p:grpSpPr>
              <a:xfrm>
                <a:off x="6314011" y="3407152"/>
                <a:ext cx="1767285" cy="352800"/>
                <a:chOff x="6268479" y="3010013"/>
                <a:chExt cx="1767285" cy="352800"/>
              </a:xfrm>
            </p:grpSpPr>
            <p:pic>
              <p:nvPicPr>
                <p:cNvPr id="81" name="Graphique 92">
                  <a:extLst>
                    <a:ext uri="{FF2B5EF4-FFF2-40B4-BE49-F238E27FC236}">
                      <a16:creationId xmlns:a16="http://schemas.microsoft.com/office/drawing/2014/main" id="{C1BFF906-26FE-4CD1-84BC-68C13B16D7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11469" y="3012505"/>
                  <a:ext cx="335024" cy="335024"/>
                </a:xfrm>
                <a:prstGeom prst="rect">
                  <a:avLst/>
                </a:prstGeom>
              </p:spPr>
            </p:pic>
            <p:pic>
              <p:nvPicPr>
                <p:cNvPr id="82" name="Graphique 102">
                  <a:extLst>
                    <a:ext uri="{FF2B5EF4-FFF2-40B4-BE49-F238E27FC236}">
                      <a16:creationId xmlns:a16="http://schemas.microsoft.com/office/drawing/2014/main" id="{B20D4431-F56D-4FF9-B1D2-583A89F684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>
                  <a:extLs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39974" y="3012505"/>
                  <a:ext cx="335024" cy="335024"/>
                </a:xfrm>
                <a:prstGeom prst="rect">
                  <a:avLst/>
                </a:prstGeom>
              </p:spPr>
            </p:pic>
            <p:pic>
              <p:nvPicPr>
                <p:cNvPr id="83" name="Graphique 107">
                  <a:extLst>
                    <a:ext uri="{FF2B5EF4-FFF2-40B4-BE49-F238E27FC236}">
                      <a16:creationId xmlns:a16="http://schemas.microsoft.com/office/drawing/2014/main" id="{E211DBF8-12E3-4CF0-B019-30A83FC7CE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>
                  <a:extLs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68479" y="3012505"/>
                  <a:ext cx="335024" cy="335024"/>
                </a:xfrm>
                <a:prstGeom prst="rect">
                  <a:avLst/>
                </a:prstGeom>
              </p:spPr>
            </p:pic>
            <p:pic>
              <p:nvPicPr>
                <p:cNvPr id="84" name="Graphique 123">
                  <a:extLst>
                    <a:ext uri="{FF2B5EF4-FFF2-40B4-BE49-F238E27FC236}">
                      <a16:creationId xmlns:a16="http://schemas.microsoft.com/office/drawing/2014/main" id="{F5468DA3-30D6-4D70-8B62-755EB4DEA2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extLs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2964" y="3010013"/>
                  <a:ext cx="352800" cy="352800"/>
                </a:xfrm>
                <a:prstGeom prst="rect">
                  <a:avLst/>
                </a:prstGeom>
              </p:spPr>
            </p:pic>
          </p:grpSp>
          <p:sp>
            <p:nvSpPr>
              <p:cNvPr id="110" name="Rectángulo 109">
                <a:extLst>
                  <a:ext uri="{FF2B5EF4-FFF2-40B4-BE49-F238E27FC236}">
                    <a16:creationId xmlns:a16="http://schemas.microsoft.com/office/drawing/2014/main" id="{5810F71A-7D28-47A9-B4FA-2B2B99FA402A}"/>
                  </a:ext>
                </a:extLst>
              </p:cNvPr>
              <p:cNvSpPr/>
              <p:nvPr/>
            </p:nvSpPr>
            <p:spPr>
              <a:xfrm>
                <a:off x="3830338" y="3333691"/>
                <a:ext cx="2324890" cy="499723"/>
              </a:xfrm>
              <a:prstGeom prst="rect">
                <a:avLst/>
              </a:prstGeom>
              <a:gradFill>
                <a:gsLst>
                  <a:gs pos="20000">
                    <a:schemeClr val="bg1"/>
                  </a:gs>
                  <a:gs pos="65000">
                    <a:schemeClr val="tx2"/>
                  </a:gs>
                </a:gsLst>
                <a:lin ang="1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54000" rtlCol="0" anchor="ctr"/>
              <a:lstStyle/>
              <a:p>
                <a:pPr algn="r"/>
                <a:r>
                  <a:rPr lang="es-ES" sz="1200">
                    <a:latin typeface="+mj-lt"/>
                  </a:rPr>
                  <a:t>Soluciones y Servicios</a:t>
                </a:r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28F57D9C-B9AD-408E-B994-304A96563811}"/>
                </a:ext>
              </a:extLst>
            </p:cNvPr>
            <p:cNvGrpSpPr/>
            <p:nvPr/>
          </p:nvGrpSpPr>
          <p:grpSpPr>
            <a:xfrm>
              <a:off x="5340475" y="2204119"/>
              <a:ext cx="3549317" cy="410424"/>
              <a:chOff x="3830338" y="2324402"/>
              <a:chExt cx="4263089" cy="499723"/>
            </a:xfrm>
          </p:grpSpPr>
          <p:pic>
            <p:nvPicPr>
              <p:cNvPr id="102" name="Graphique 70">
                <a:extLst>
                  <a:ext uri="{FF2B5EF4-FFF2-40B4-BE49-F238E27FC236}">
                    <a16:creationId xmlns:a16="http://schemas.microsoft.com/office/drawing/2014/main" id="{DEF76EBD-BD03-4AB0-B69C-AB3C2D743D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p:blipFill>
            <p:spPr>
              <a:xfrm>
                <a:off x="6770973" y="2409299"/>
                <a:ext cx="356023" cy="356023"/>
              </a:xfrm>
              <a:prstGeom prst="rect">
                <a:avLst/>
              </a:prstGeom>
            </p:spPr>
          </p:pic>
          <p:pic>
            <p:nvPicPr>
              <p:cNvPr id="103" name="Graphique 35">
                <a:extLst>
                  <a:ext uri="{FF2B5EF4-FFF2-40B4-BE49-F238E27FC236}">
                    <a16:creationId xmlns:a16="http://schemas.microsoft.com/office/drawing/2014/main" id="{80A7D1D2-C927-4E36-9849-E14F383B8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p:blipFill>
            <p:spPr>
              <a:xfrm>
                <a:off x="6308984" y="2410920"/>
                <a:ext cx="335025" cy="335025"/>
              </a:xfrm>
              <a:prstGeom prst="rect">
                <a:avLst/>
              </a:prstGeom>
            </p:spPr>
          </p:pic>
          <p:pic>
            <p:nvPicPr>
              <p:cNvPr id="104" name="Graphique 109">
                <a:extLst>
                  <a:ext uri="{FF2B5EF4-FFF2-40B4-BE49-F238E27FC236}">
                    <a16:creationId xmlns:a16="http://schemas.microsoft.com/office/drawing/2014/main" id="{5002477D-4124-49B2-A2D3-6470A5EB9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p:blipFill>
            <p:spPr>
              <a:xfrm>
                <a:off x="7272749" y="2402832"/>
                <a:ext cx="351807" cy="351807"/>
              </a:xfrm>
              <a:prstGeom prst="rect">
                <a:avLst/>
              </a:prstGeom>
            </p:spPr>
          </p:pic>
          <p:pic>
            <p:nvPicPr>
              <p:cNvPr id="105" name="Graphique 111">
                <a:extLst>
                  <a:ext uri="{FF2B5EF4-FFF2-40B4-BE49-F238E27FC236}">
                    <a16:creationId xmlns:a16="http://schemas.microsoft.com/office/drawing/2014/main" id="{E5C09456-36A3-46AD-9A9A-4ADA7ABF7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p:blipFill>
            <p:spPr>
              <a:xfrm>
                <a:off x="7741620" y="2416550"/>
                <a:ext cx="351807" cy="351807"/>
              </a:xfrm>
              <a:prstGeom prst="rect">
                <a:avLst/>
              </a:prstGeom>
            </p:spPr>
          </p:pic>
          <p:sp>
            <p:nvSpPr>
              <p:cNvPr id="111" name="Rectángulo 110">
                <a:extLst>
                  <a:ext uri="{FF2B5EF4-FFF2-40B4-BE49-F238E27FC236}">
                    <a16:creationId xmlns:a16="http://schemas.microsoft.com/office/drawing/2014/main" id="{42ADE9AE-FCF3-4930-AEA4-ACE921531CE3}"/>
                  </a:ext>
                </a:extLst>
              </p:cNvPr>
              <p:cNvSpPr/>
              <p:nvPr/>
            </p:nvSpPr>
            <p:spPr>
              <a:xfrm>
                <a:off x="3830338" y="2324402"/>
                <a:ext cx="2324890" cy="499723"/>
              </a:xfrm>
              <a:prstGeom prst="rect">
                <a:avLst/>
              </a:prstGeom>
              <a:gradFill>
                <a:gsLst>
                  <a:gs pos="30000">
                    <a:schemeClr val="bg1"/>
                  </a:gs>
                  <a:gs pos="65000">
                    <a:schemeClr val="bg2"/>
                  </a:gs>
                </a:gsLst>
                <a:lin ang="12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54000" rtlCol="0" anchor="ctr"/>
              <a:lstStyle/>
              <a:p>
                <a:pPr algn="r"/>
                <a:r>
                  <a:rPr lang="es-ES" sz="1200">
                    <a:latin typeface="+mj-lt"/>
                  </a:rPr>
                  <a:t>Capacidades</a:t>
                </a:r>
              </a:p>
            </p:txBody>
          </p:sp>
        </p:grp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5DEE83B2-2DA1-4AB5-B5A7-4E1A0A6E9DB9}"/>
                </a:ext>
              </a:extLst>
            </p:cNvPr>
            <p:cNvGrpSpPr/>
            <p:nvPr/>
          </p:nvGrpSpPr>
          <p:grpSpPr>
            <a:xfrm>
              <a:off x="5340475" y="1704905"/>
              <a:ext cx="3603375" cy="410424"/>
              <a:chOff x="5340475" y="1704905"/>
              <a:chExt cx="3603375" cy="410424"/>
            </a:xfrm>
          </p:grpSpPr>
          <p:grpSp>
            <p:nvGrpSpPr>
              <p:cNvPr id="19" name="Grupo 18">
                <a:extLst>
                  <a:ext uri="{FF2B5EF4-FFF2-40B4-BE49-F238E27FC236}">
                    <a16:creationId xmlns:a16="http://schemas.microsoft.com/office/drawing/2014/main" id="{2AD253E6-7F79-4B8E-928F-22B690485BB4}"/>
                  </a:ext>
                </a:extLst>
              </p:cNvPr>
              <p:cNvGrpSpPr/>
              <p:nvPr/>
            </p:nvGrpSpPr>
            <p:grpSpPr>
              <a:xfrm>
                <a:off x="5340475" y="1704905"/>
                <a:ext cx="3337866" cy="410424"/>
                <a:chOff x="3830338" y="1211350"/>
                <a:chExt cx="4009115" cy="499723"/>
              </a:xfrm>
            </p:grpSpPr>
            <p:pic>
              <p:nvPicPr>
                <p:cNvPr id="85" name="Graphique 57">
                  <a:extLst>
                    <a:ext uri="{FF2B5EF4-FFF2-40B4-BE49-F238E27FC236}">
                      <a16:creationId xmlns:a16="http://schemas.microsoft.com/office/drawing/2014/main" id="{97C93F8E-DFFB-43BC-BC8B-168F40C129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>
                  <a:extLst>
                    <a:ext uri="{96DAC541-7B7A-43D3-8B79-37D633B846F1}">
                      <asvg:svgBlip xmlns:asvg="http://schemas.microsoft.com/office/drawing/2016/SVG/main" r:embed="rId4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5653" y="1302471"/>
                  <a:ext cx="324000" cy="324000"/>
                </a:xfrm>
                <a:prstGeom prst="rect">
                  <a:avLst/>
                </a:prstGeom>
              </p:spPr>
            </p:pic>
            <p:pic>
              <p:nvPicPr>
                <p:cNvPr id="86" name="Graphique 59">
                  <a:extLst>
                    <a:ext uri="{FF2B5EF4-FFF2-40B4-BE49-F238E27FC236}">
                      <a16:creationId xmlns:a16="http://schemas.microsoft.com/office/drawing/2014/main" id="{D6D0BCFC-64AA-40A5-BB8A-6DE4C27D38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>
                  <a:extLst>
                    <a:ext uri="{96DAC541-7B7A-43D3-8B79-37D633B846F1}">
                      <asvg:svgBlip xmlns:asvg="http://schemas.microsoft.com/office/drawing/2016/SVG/main" r:embed="rId5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95853" y="1298842"/>
                  <a:ext cx="324000" cy="324000"/>
                </a:xfrm>
                <a:prstGeom prst="rect">
                  <a:avLst/>
                </a:prstGeom>
              </p:spPr>
            </p:pic>
            <p:pic>
              <p:nvPicPr>
                <p:cNvPr id="89" name="Graphique 65">
                  <a:extLst>
                    <a:ext uri="{FF2B5EF4-FFF2-40B4-BE49-F238E27FC236}">
                      <a16:creationId xmlns:a16="http://schemas.microsoft.com/office/drawing/2014/main" id="{DFC8AD12-622B-4D8C-8AA7-7B9183ED1E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1">
                  <a:extLst>
                    <a:ext uri="{96DAC541-7B7A-43D3-8B79-37D633B846F1}">
                      <asvg:svgBlip xmlns:asvg="http://schemas.microsoft.com/office/drawing/2016/SVG/main" r:embed="rId5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85553" y="1305996"/>
                  <a:ext cx="324000" cy="324000"/>
                </a:xfrm>
                <a:prstGeom prst="rect">
                  <a:avLst/>
                </a:prstGeom>
              </p:spPr>
            </p:pic>
            <p:pic>
              <p:nvPicPr>
                <p:cNvPr id="92" name="Graphique 71">
                  <a:extLst>
                    <a:ext uri="{FF2B5EF4-FFF2-40B4-BE49-F238E27FC236}">
                      <a16:creationId xmlns:a16="http://schemas.microsoft.com/office/drawing/2014/main" id="{363D4291-8193-443A-AA22-35E56B796B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3">
                  <a:extLst>
                    <a:ext uri="{96DAC541-7B7A-43D3-8B79-37D633B846F1}">
                      <asvg:svgBlip xmlns:asvg="http://schemas.microsoft.com/office/drawing/2016/SVG/main" r:embed="rId5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25753" y="1298841"/>
                  <a:ext cx="324000" cy="324000"/>
                </a:xfrm>
                <a:prstGeom prst="rect">
                  <a:avLst/>
                </a:prstGeom>
              </p:spPr>
            </p:pic>
            <p:pic>
              <p:nvPicPr>
                <p:cNvPr id="96" name="Graphique 119">
                  <a:extLst>
                    <a:ext uri="{FF2B5EF4-FFF2-40B4-BE49-F238E27FC236}">
                      <a16:creationId xmlns:a16="http://schemas.microsoft.com/office/drawing/2014/main" id="{3AC6820B-FE97-4A01-BFC4-ECC6CB2C47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5">
                  <a:extLst>
                    <a:ext uri="{96DAC541-7B7A-43D3-8B79-37D633B846F1}">
                      <asvg:svgBlip xmlns:asvg="http://schemas.microsoft.com/office/drawing/2016/SVG/main" r:embed="rId5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15453" y="1298205"/>
                  <a:ext cx="324000" cy="324000"/>
                </a:xfrm>
                <a:prstGeom prst="rect">
                  <a:avLst/>
                </a:prstGeom>
              </p:spPr>
            </p:pic>
            <p:sp>
              <p:nvSpPr>
                <p:cNvPr id="112" name="Rectángulo 111">
                  <a:extLst>
                    <a:ext uri="{FF2B5EF4-FFF2-40B4-BE49-F238E27FC236}">
                      <a16:creationId xmlns:a16="http://schemas.microsoft.com/office/drawing/2014/main" id="{302455E9-4847-4EAC-B769-41EFD77EA1E2}"/>
                    </a:ext>
                  </a:extLst>
                </p:cNvPr>
                <p:cNvSpPr/>
                <p:nvPr/>
              </p:nvSpPr>
              <p:spPr>
                <a:xfrm>
                  <a:off x="3830338" y="1211350"/>
                  <a:ext cx="2324890" cy="499723"/>
                </a:xfrm>
                <a:prstGeom prst="rect">
                  <a:avLst/>
                </a:prstGeom>
                <a:gradFill>
                  <a:gsLst>
                    <a:gs pos="40000">
                      <a:schemeClr val="bg1"/>
                    </a:gs>
                    <a:gs pos="75000">
                      <a:schemeClr val="accent5"/>
                    </a:gs>
                  </a:gsLst>
                  <a:lin ang="12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Ins="54000" rtlCol="0" anchor="ctr"/>
                <a:lstStyle/>
                <a:p>
                  <a:pPr algn="r"/>
                  <a:r>
                    <a:rPr lang="es-ES" sz="1200">
                      <a:latin typeface="+mj-lt"/>
                    </a:rPr>
                    <a:t>Sectores</a:t>
                  </a:r>
                </a:p>
              </p:txBody>
            </p:sp>
          </p:grpSp>
          <p:pic>
            <p:nvPicPr>
              <p:cNvPr id="90" name="Graphique 63">
                <a:extLst>
                  <a:ext uri="{FF2B5EF4-FFF2-40B4-BE49-F238E27FC236}">
                    <a16:creationId xmlns:a16="http://schemas.microsoft.com/office/drawing/2014/main" id="{50AE96C0-4207-4893-BD1F-FBE103ED4B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>
                <a:extLst>
                  <a:ext uri="{96DAC541-7B7A-43D3-8B79-37D633B846F1}">
                    <asvg:svgBlip xmlns:asvg="http://schemas.microsoft.com/office/drawing/2016/SVG/main" r:embed="rId58"/>
                  </a:ext>
                </a:extLst>
              </a:blip>
              <a:stretch>
                <a:fillRect/>
              </a:stretch>
            </p:blipFill>
            <p:spPr>
              <a:xfrm>
                <a:off x="8677747" y="1776239"/>
                <a:ext cx="266103" cy="266103"/>
              </a:xfrm>
              <a:prstGeom prst="rect">
                <a:avLst/>
              </a:prstGeom>
            </p:spPr>
          </p:pic>
        </p:grpSp>
      </p:grpSp>
      <p:sp>
        <p:nvSpPr>
          <p:cNvPr id="88" name="Marcador de texto 92">
            <a:extLst>
              <a:ext uri="{FF2B5EF4-FFF2-40B4-BE49-F238E27FC236}">
                <a16:creationId xmlns:a16="http://schemas.microsoft.com/office/drawing/2014/main" id="{8245740C-DE2E-4BA2-BFD0-C641ED4678B4}"/>
              </a:ext>
            </a:extLst>
          </p:cNvPr>
          <p:cNvSpPr txBox="1">
            <a:spLocks/>
          </p:cNvSpPr>
          <p:nvPr/>
        </p:nvSpPr>
        <p:spPr>
          <a:xfrm>
            <a:off x="3675498" y="498739"/>
            <a:ext cx="1800554" cy="161659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65100" algn="just">
              <a:spcBef>
                <a:spcPts val="600"/>
              </a:spcBef>
              <a:buBlip>
                <a:blip r:embed="rId59"/>
              </a:buBlip>
            </a:pPr>
            <a:r>
              <a:rPr lang="es-ES" sz="900"/>
              <a:t>Grupo de </a:t>
            </a:r>
            <a:r>
              <a:rPr lang="es-ES" sz="900" b="1"/>
              <a:t>Innovación </a:t>
            </a:r>
            <a:r>
              <a:rPr lang="es-ES" sz="900"/>
              <a:t>con arquitectos expertos</a:t>
            </a:r>
          </a:p>
          <a:p>
            <a:pPr marL="177800" indent="-165100" algn="just">
              <a:spcBef>
                <a:spcPts val="600"/>
              </a:spcBef>
              <a:buBlip>
                <a:blip r:embed="rId59"/>
              </a:buBlip>
            </a:pPr>
            <a:r>
              <a:rPr lang="es-ES" sz="900"/>
              <a:t>Extenso portfolio con </a:t>
            </a:r>
            <a:r>
              <a:rPr lang="es-ES" sz="900" b="1"/>
              <a:t>fabricantes punteros</a:t>
            </a:r>
          </a:p>
          <a:p>
            <a:pPr marL="177800" indent="-165100" algn="just">
              <a:spcBef>
                <a:spcPts val="600"/>
              </a:spcBef>
              <a:buBlip>
                <a:blip r:embed="rId59"/>
              </a:buBlip>
            </a:pPr>
            <a:r>
              <a:rPr lang="es-ES" sz="900" b="1"/>
              <a:t>Personas</a:t>
            </a:r>
            <a:r>
              <a:rPr lang="es-ES" sz="900"/>
              <a:t> altamente cualificadas en conocimiento y experiencia</a:t>
            </a:r>
          </a:p>
          <a:p>
            <a:pPr marL="177800" indent="-165100" algn="just">
              <a:spcBef>
                <a:spcPts val="600"/>
              </a:spcBef>
              <a:buBlip>
                <a:blip r:embed="rId59"/>
              </a:buBlip>
            </a:pPr>
            <a:r>
              <a:rPr lang="es-ES" sz="900"/>
              <a:t>Metodología, Herramientas, Centros de servicios y Data Centers propios.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C44F3F1-91B2-4F11-835C-A3A484B900EC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3642142" y="3479935"/>
            <a:ext cx="1558416" cy="169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643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F7BFE29-D88B-4F47-AC60-AE35B7B286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DFE996-1955-4AD4-8824-249E382451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No es necesario rediseñar la red interna en términos de conectividad o ciberseguridad. Se construye una red </a:t>
            </a:r>
            <a:r>
              <a:rPr lang="es-ES" dirty="0" err="1"/>
              <a:t>overlay</a:t>
            </a:r>
            <a:r>
              <a:rPr lang="es-ES" dirty="0"/>
              <a:t> sin </a:t>
            </a:r>
          </a:p>
          <a:p>
            <a:r>
              <a:rPr lang="es-ES" dirty="0" err="1"/>
              <a:t>Compliance</a:t>
            </a:r>
            <a:r>
              <a:rPr lang="es-ES" dirty="0"/>
              <a:t> y Seguridad.</a:t>
            </a:r>
          </a:p>
          <a:p>
            <a:pPr lvl="1"/>
            <a:r>
              <a:rPr lang="es-ES" dirty="0"/>
              <a:t>Plataforma alojada en la Nube y redundada.</a:t>
            </a:r>
          </a:p>
          <a:p>
            <a:pPr lvl="2"/>
            <a:r>
              <a:rPr lang="es-ES" dirty="0"/>
              <a:t>Centros de nivel 1 con certificaciones como SAS70 tipo II, SASAE16 e ISO27001</a:t>
            </a:r>
          </a:p>
          <a:p>
            <a:pPr lvl="2"/>
            <a:r>
              <a:rPr lang="es-ES" dirty="0"/>
              <a:t>Seguridad física y cibernética de vanguardia y diseños altamente confiables.</a:t>
            </a:r>
          </a:p>
          <a:p>
            <a:pPr lvl="2"/>
            <a:r>
              <a:rPr lang="es-ES" dirty="0"/>
              <a:t>Los servicios se replican en varios centros de datos independientes</a:t>
            </a:r>
          </a:p>
          <a:p>
            <a:pPr lvl="1"/>
            <a:r>
              <a:rPr lang="es-ES" dirty="0"/>
              <a:t>Actualización de firmware online. Desactivado el acceso local a los </a:t>
            </a:r>
            <a:r>
              <a:rPr lang="es-ES" dirty="0" err="1"/>
              <a:t>GWs</a:t>
            </a:r>
            <a:r>
              <a:rPr lang="es-ES" dirty="0"/>
              <a:t>.</a:t>
            </a:r>
          </a:p>
          <a:p>
            <a:pPr lvl="1"/>
            <a:r>
              <a:rPr lang="es-ES" dirty="0"/>
              <a:t>Uso de redes privadas móviles.</a:t>
            </a:r>
          </a:p>
          <a:p>
            <a:pPr lvl="1"/>
            <a:r>
              <a:rPr lang="es-ES" dirty="0"/>
              <a:t>Protección mediante múltiples capas (Firewalls, Control de accesos, </a:t>
            </a:r>
            <a:r>
              <a:rPr lang="es-ES" dirty="0" err="1"/>
              <a:t>DDoS</a:t>
            </a:r>
            <a:r>
              <a:rPr lang="es-ES" dirty="0"/>
              <a:t>,…)</a:t>
            </a:r>
          </a:p>
          <a:p>
            <a:pPr lvl="1"/>
            <a:r>
              <a:rPr lang="es-ES" dirty="0"/>
              <a:t>Monitorización de los servicios 24x7x365 para garantizar disponibilidad.</a:t>
            </a:r>
          </a:p>
          <a:p>
            <a:pPr lvl="1"/>
            <a:r>
              <a:rPr lang="es-ES" dirty="0"/>
              <a:t>TLS1.2 y encriptación AES256</a:t>
            </a:r>
          </a:p>
          <a:p>
            <a:pPr lvl="1"/>
            <a:r>
              <a:rPr lang="es-ES" dirty="0"/>
              <a:t>Acceso a API mediante tokens de seguridad y los privilegios de cada usuario de la organización.</a:t>
            </a:r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7F868A-52F7-42CB-BF6B-B4DB4E6FDB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Seguridad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269F34-8045-48B1-8CD4-583FA610A1A9}"/>
              </a:ext>
            </a:extLst>
          </p:cNvPr>
          <p:cNvSpPr txBox="1"/>
          <p:nvPr/>
        </p:nvSpPr>
        <p:spPr>
          <a:xfrm>
            <a:off x="1132113" y="4774168"/>
            <a:ext cx="7282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2"/>
                </a:solidFill>
              </a:rPr>
              <a:t>https://help.nespra.net/hc/es/articles/1500000154041-Seguridad</a:t>
            </a:r>
          </a:p>
        </p:txBody>
      </p:sp>
    </p:spTree>
    <p:extLst>
      <p:ext uri="{BB962C8B-B14F-4D97-AF65-F5344CB8AC3E}">
        <p14:creationId xmlns:p14="http://schemas.microsoft.com/office/powerpoint/2010/main" val="3761368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231875D-C0CE-459E-9449-7AA9A90D5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26694-0A1F-4906-9B59-26EB1B91B1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" dirty="0"/>
              <a:t>Presentación de la solución</a:t>
            </a:r>
          </a:p>
          <a:p>
            <a:r>
              <a:rPr lang="es-ES" dirty="0"/>
              <a:t>Demo de la plataforma</a:t>
            </a:r>
          </a:p>
          <a:p>
            <a:r>
              <a:rPr lang="es-ES" dirty="0"/>
              <a:t>Piloto.</a:t>
            </a:r>
          </a:p>
          <a:p>
            <a:pPr lvl="1"/>
            <a:r>
              <a:rPr lang="es-ES" b="1" dirty="0"/>
              <a:t>Entra un menor!!!! </a:t>
            </a:r>
            <a:endParaRPr lang="es-ES" dirty="0"/>
          </a:p>
          <a:p>
            <a:pPr lvl="1"/>
            <a:r>
              <a:rPr lang="es-ES" dirty="0"/>
              <a:t>Ejemplo: GW de </a:t>
            </a:r>
            <a:r>
              <a:rPr lang="es-ES" dirty="0" err="1"/>
              <a:t>Outdoor</a:t>
            </a:r>
            <a:r>
              <a:rPr lang="es-ES" dirty="0"/>
              <a:t> IP67 y 8-10 sensores de calidad ambiental. </a:t>
            </a:r>
          </a:p>
          <a:p>
            <a:pPr lvl="1"/>
            <a:r>
              <a:rPr lang="es-ES" dirty="0"/>
              <a:t>Incluye:</a:t>
            </a:r>
          </a:p>
          <a:p>
            <a:pPr lvl="2"/>
            <a:r>
              <a:rPr lang="es-ES" dirty="0"/>
              <a:t>Hardware </a:t>
            </a:r>
            <a:r>
              <a:rPr lang="es-ES" dirty="0" err="1"/>
              <a:t>on</a:t>
            </a:r>
            <a:r>
              <a:rPr lang="es-ES" dirty="0"/>
              <a:t> premises (sensores y GW), </a:t>
            </a:r>
          </a:p>
          <a:p>
            <a:pPr lvl="2"/>
            <a:r>
              <a:rPr lang="es-ES" dirty="0"/>
              <a:t>Software en nube pública </a:t>
            </a:r>
            <a:r>
              <a:rPr lang="es-ES" dirty="0" err="1"/>
              <a:t>aaS</a:t>
            </a:r>
            <a:r>
              <a:rPr lang="es-ES" dirty="0"/>
              <a:t>.</a:t>
            </a:r>
          </a:p>
          <a:p>
            <a:pPr lvl="2"/>
            <a:r>
              <a:rPr lang="es-ES" dirty="0"/>
              <a:t>Licenciamiento para 1 año.</a:t>
            </a:r>
          </a:p>
          <a:p>
            <a:pPr lvl="1"/>
            <a:r>
              <a:rPr lang="es-ES" dirty="0"/>
              <a:t>Servicios: Despliegue llave en mano.</a:t>
            </a:r>
          </a:p>
          <a:p>
            <a:pPr lvl="2"/>
            <a:r>
              <a:rPr lang="es-ES" dirty="0"/>
              <a:t>Planificación del proyecto. Recogida de información y replanteo.</a:t>
            </a:r>
          </a:p>
          <a:p>
            <a:pPr lvl="2"/>
            <a:r>
              <a:rPr lang="es-ES" dirty="0" err="1"/>
              <a:t>Staging</a:t>
            </a:r>
            <a:r>
              <a:rPr lang="es-ES" dirty="0"/>
              <a:t> de los sensores.</a:t>
            </a:r>
          </a:p>
          <a:p>
            <a:pPr lvl="2"/>
            <a:r>
              <a:rPr lang="es-ES" dirty="0"/>
              <a:t>Instalación física y </a:t>
            </a:r>
            <a:r>
              <a:rPr lang="es-ES" dirty="0" err="1"/>
              <a:t>provisioning</a:t>
            </a:r>
            <a:r>
              <a:rPr lang="es-ES" dirty="0"/>
              <a:t> de </a:t>
            </a:r>
            <a:r>
              <a:rPr lang="es-ES" dirty="0" err="1"/>
              <a:t>Gws</a:t>
            </a:r>
            <a:r>
              <a:rPr lang="es-ES" dirty="0"/>
              <a:t> y sensores.</a:t>
            </a:r>
          </a:p>
          <a:p>
            <a:pPr lvl="2"/>
            <a:r>
              <a:rPr lang="es-ES" dirty="0"/>
              <a:t>Instanciación de la plataforma y parametrización básica (licenciamiento, grupos de usuarios,..).</a:t>
            </a:r>
          </a:p>
          <a:p>
            <a:pPr lvl="2"/>
            <a:r>
              <a:rPr lang="es-ES" dirty="0"/>
              <a:t>Transferencia de conocimiento.</a:t>
            </a:r>
          </a:p>
          <a:p>
            <a:pPr lvl="2"/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7036C5-9FAD-4C11-B251-4A8C79CDE4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Si te interesó la aproximación… Siguientes pasos</a:t>
            </a:r>
          </a:p>
        </p:txBody>
      </p:sp>
    </p:spTree>
    <p:extLst>
      <p:ext uri="{BB962C8B-B14F-4D97-AF65-F5344CB8AC3E}">
        <p14:creationId xmlns:p14="http://schemas.microsoft.com/office/powerpoint/2010/main" val="3497142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DA85012-1116-479D-A272-4D59E6DCB88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472751" y="1735200"/>
            <a:ext cx="3479825" cy="84605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" b="1" dirty="0">
                <a:solidFill>
                  <a:schemeClr val="bg1"/>
                </a:solidFill>
              </a:rPr>
              <a:t>Gracias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8881C20B-E620-42A6-BB83-4BA134D924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6718" y="343688"/>
            <a:ext cx="2012805" cy="317811"/>
          </a:xfrm>
          <a:prstGeom prst="rect">
            <a:avLst/>
          </a:prstGeom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B2D57F48-36A0-40BE-9348-2DC87FECC3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581" y="4587497"/>
            <a:ext cx="1106426" cy="43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2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1D4119C-692D-4166-9F9C-616EB3D9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139" y="1188126"/>
            <a:ext cx="3620585" cy="353626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69D42F92-4817-44E5-BEB8-00D32319F5A8}"/>
              </a:ext>
            </a:extLst>
          </p:cNvPr>
          <p:cNvCxnSpPr>
            <a:cxnSpLocks/>
          </p:cNvCxnSpPr>
          <p:nvPr/>
        </p:nvCxnSpPr>
        <p:spPr>
          <a:xfrm flipH="1" flipV="1">
            <a:off x="6701390" y="1659838"/>
            <a:ext cx="6554" cy="1207760"/>
          </a:xfrm>
          <a:prstGeom prst="line">
            <a:avLst/>
          </a:prstGeom>
          <a:ln w="5715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0B62BFC-C063-4CDF-8F59-4AE3931D00B5}"/>
              </a:ext>
            </a:extLst>
          </p:cNvPr>
          <p:cNvCxnSpPr>
            <a:cxnSpLocks/>
          </p:cNvCxnSpPr>
          <p:nvPr/>
        </p:nvCxnSpPr>
        <p:spPr>
          <a:xfrm>
            <a:off x="5986047" y="1934187"/>
            <a:ext cx="629839" cy="809209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CCB45EA-E837-4D94-8E61-7F8F44958219}"/>
              </a:ext>
            </a:extLst>
          </p:cNvPr>
          <p:cNvCxnSpPr>
            <a:cxnSpLocks/>
          </p:cNvCxnSpPr>
          <p:nvPr/>
        </p:nvCxnSpPr>
        <p:spPr>
          <a:xfrm flipV="1">
            <a:off x="5537351" y="2860995"/>
            <a:ext cx="1164039" cy="466167"/>
          </a:xfrm>
          <a:prstGeom prst="line">
            <a:avLst/>
          </a:prstGeom>
          <a:ln w="5715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836BFEA6-7357-436E-8A44-61E5CABD5826}"/>
              </a:ext>
            </a:extLst>
          </p:cNvPr>
          <p:cNvCxnSpPr>
            <a:cxnSpLocks/>
          </p:cNvCxnSpPr>
          <p:nvPr/>
        </p:nvCxnSpPr>
        <p:spPr>
          <a:xfrm flipH="1" flipV="1">
            <a:off x="6729351" y="2848170"/>
            <a:ext cx="1126854" cy="507302"/>
          </a:xfrm>
          <a:prstGeom prst="line">
            <a:avLst/>
          </a:prstGeom>
          <a:ln w="571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DBA4CE39-57A9-4285-90A3-09E7C09C97F0}"/>
              </a:ext>
            </a:extLst>
          </p:cNvPr>
          <p:cNvCxnSpPr>
            <a:cxnSpLocks/>
          </p:cNvCxnSpPr>
          <p:nvPr/>
        </p:nvCxnSpPr>
        <p:spPr>
          <a:xfrm flipH="1">
            <a:off x="6820910" y="1938692"/>
            <a:ext cx="543609" cy="843928"/>
          </a:xfrm>
          <a:prstGeom prst="line">
            <a:avLst/>
          </a:prstGeom>
          <a:ln w="57150" cap="rnd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7ACC959-71A2-4FCC-9AC0-A00F6E446E15}"/>
              </a:ext>
            </a:extLst>
          </p:cNvPr>
          <p:cNvCxnSpPr>
            <a:cxnSpLocks/>
          </p:cNvCxnSpPr>
          <p:nvPr/>
        </p:nvCxnSpPr>
        <p:spPr>
          <a:xfrm flipV="1">
            <a:off x="6706530" y="2862106"/>
            <a:ext cx="0" cy="1010283"/>
          </a:xfrm>
          <a:prstGeom prst="line">
            <a:avLst/>
          </a:prstGeom>
          <a:ln w="5715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aphique 125">
            <a:extLst>
              <a:ext uri="{FF2B5EF4-FFF2-40B4-BE49-F238E27FC236}">
                <a16:creationId xmlns:a16="http://schemas.microsoft.com/office/drawing/2014/main" id="{C9EF3047-26FB-4431-93AD-89D6F2DBD250}"/>
              </a:ext>
            </a:extLst>
          </p:cNvPr>
          <p:cNvGrpSpPr/>
          <p:nvPr/>
        </p:nvGrpSpPr>
        <p:grpSpPr>
          <a:xfrm>
            <a:off x="5787016" y="1974250"/>
            <a:ext cx="1856084" cy="1809681"/>
            <a:chOff x="3454622" y="1880870"/>
            <a:chExt cx="1856084" cy="1809681"/>
          </a:xfrm>
        </p:grpSpPr>
        <p:sp>
          <p:nvSpPr>
            <p:cNvPr id="59" name="Forma libre: forma 58">
              <a:extLst>
                <a:ext uri="{FF2B5EF4-FFF2-40B4-BE49-F238E27FC236}">
                  <a16:creationId xmlns:a16="http://schemas.microsoft.com/office/drawing/2014/main" id="{28BE300B-0533-4BED-B36E-FCF67BFE8A33}"/>
                </a:ext>
              </a:extLst>
            </p:cNvPr>
            <p:cNvSpPr/>
            <p:nvPr/>
          </p:nvSpPr>
          <p:spPr>
            <a:xfrm rot="-2700000">
              <a:off x="3726439" y="2145892"/>
              <a:ext cx="1312449" cy="1279638"/>
            </a:xfrm>
            <a:custGeom>
              <a:avLst/>
              <a:gdLst>
                <a:gd name="connsiteX0" fmla="*/ 1312450 w 1312449"/>
                <a:gd name="connsiteY0" fmla="*/ 639819 h 1279638"/>
                <a:gd name="connsiteX1" fmla="*/ 656225 w 1312449"/>
                <a:gd name="connsiteY1" fmla="*/ 1279638 h 1279638"/>
                <a:gd name="connsiteX2" fmla="*/ 0 w 1312449"/>
                <a:gd name="connsiteY2" fmla="*/ 639819 h 1279638"/>
                <a:gd name="connsiteX3" fmla="*/ 656225 w 1312449"/>
                <a:gd name="connsiteY3" fmla="*/ 0 h 1279638"/>
                <a:gd name="connsiteX4" fmla="*/ 1312450 w 1312449"/>
                <a:gd name="connsiteY4" fmla="*/ 639819 h 127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2449" h="1279638">
                  <a:moveTo>
                    <a:pt x="1312450" y="639819"/>
                  </a:moveTo>
                  <a:cubicBezTo>
                    <a:pt x="1312450" y="993182"/>
                    <a:pt x="1018648" y="1279638"/>
                    <a:pt x="656225" y="1279638"/>
                  </a:cubicBezTo>
                  <a:cubicBezTo>
                    <a:pt x="293802" y="1279638"/>
                    <a:pt x="0" y="993182"/>
                    <a:pt x="0" y="639819"/>
                  </a:cubicBezTo>
                  <a:cubicBezTo>
                    <a:pt x="0" y="286457"/>
                    <a:pt x="293802" y="0"/>
                    <a:pt x="656225" y="0"/>
                  </a:cubicBezTo>
                  <a:cubicBezTo>
                    <a:pt x="1018648" y="0"/>
                    <a:pt x="1312450" y="286457"/>
                    <a:pt x="1312450" y="639819"/>
                  </a:cubicBezTo>
                  <a:close/>
                </a:path>
              </a:pathLst>
            </a:custGeom>
            <a:solidFill>
              <a:srgbClr val="FAF8F7"/>
            </a:solidFill>
            <a:ln w="2758" cap="flat">
              <a:solidFill>
                <a:srgbClr val="95C11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1" name="Forma libre: forma 60">
              <a:extLst>
                <a:ext uri="{FF2B5EF4-FFF2-40B4-BE49-F238E27FC236}">
                  <a16:creationId xmlns:a16="http://schemas.microsoft.com/office/drawing/2014/main" id="{FB561844-E2DF-49BB-9570-85F6F48DEF7A}"/>
                </a:ext>
              </a:extLst>
            </p:cNvPr>
            <p:cNvSpPr/>
            <p:nvPr/>
          </p:nvSpPr>
          <p:spPr>
            <a:xfrm rot="-4866001">
              <a:off x="3778282" y="2196479"/>
              <a:ext cx="1208824" cy="1178604"/>
            </a:xfrm>
            <a:custGeom>
              <a:avLst/>
              <a:gdLst>
                <a:gd name="connsiteX0" fmla="*/ 1208825 w 1208824"/>
                <a:gd name="connsiteY0" fmla="*/ 589302 h 1178604"/>
                <a:gd name="connsiteX1" fmla="*/ 604412 w 1208824"/>
                <a:gd name="connsiteY1" fmla="*/ 1178604 h 1178604"/>
                <a:gd name="connsiteX2" fmla="*/ 0 w 1208824"/>
                <a:gd name="connsiteY2" fmla="*/ 589302 h 1178604"/>
                <a:gd name="connsiteX3" fmla="*/ 604412 w 1208824"/>
                <a:gd name="connsiteY3" fmla="*/ 0 h 1178604"/>
                <a:gd name="connsiteX4" fmla="*/ 1208825 w 1208824"/>
                <a:gd name="connsiteY4" fmla="*/ 589302 h 1178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8824" h="1178604">
                  <a:moveTo>
                    <a:pt x="1208825" y="589302"/>
                  </a:moveTo>
                  <a:cubicBezTo>
                    <a:pt x="1208825" y="914765"/>
                    <a:pt x="938220" y="1178604"/>
                    <a:pt x="604412" y="1178604"/>
                  </a:cubicBezTo>
                  <a:cubicBezTo>
                    <a:pt x="270605" y="1178604"/>
                    <a:pt x="0" y="914765"/>
                    <a:pt x="0" y="589302"/>
                  </a:cubicBezTo>
                  <a:cubicBezTo>
                    <a:pt x="0" y="263840"/>
                    <a:pt x="270605" y="0"/>
                    <a:pt x="604412" y="0"/>
                  </a:cubicBezTo>
                  <a:cubicBezTo>
                    <a:pt x="938220" y="0"/>
                    <a:pt x="1208825" y="263840"/>
                    <a:pt x="1208825" y="589302"/>
                  </a:cubicBezTo>
                  <a:close/>
                </a:path>
              </a:pathLst>
            </a:custGeom>
            <a:solidFill>
              <a:srgbClr val="FFFFFF"/>
            </a:solidFill>
            <a:ln w="2758" cap="flat">
              <a:solidFill>
                <a:srgbClr val="95C11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  <p:sp>
          <p:nvSpPr>
            <p:cNvPr id="62" name="Forma libre: forma 61">
              <a:extLst>
                <a:ext uri="{FF2B5EF4-FFF2-40B4-BE49-F238E27FC236}">
                  <a16:creationId xmlns:a16="http://schemas.microsoft.com/office/drawing/2014/main" id="{E6A4ACF7-A5E5-40C2-B823-BDC52A99D3FE}"/>
                </a:ext>
              </a:extLst>
            </p:cNvPr>
            <p:cNvSpPr/>
            <p:nvPr/>
          </p:nvSpPr>
          <p:spPr>
            <a:xfrm>
              <a:off x="3679017" y="2099592"/>
              <a:ext cx="1407323" cy="1372247"/>
            </a:xfrm>
            <a:custGeom>
              <a:avLst/>
              <a:gdLst>
                <a:gd name="connsiteX0" fmla="*/ 704049 w 1407323"/>
                <a:gd name="connsiteY0" fmla="*/ 1372248 h 1372247"/>
                <a:gd name="connsiteX1" fmla="*/ 703634 w 1407323"/>
                <a:gd name="connsiteY1" fmla="*/ 1372248 h 1372247"/>
                <a:gd name="connsiteX2" fmla="*/ 635095 w 1407323"/>
                <a:gd name="connsiteY2" fmla="*/ 1369035 h 1372247"/>
                <a:gd name="connsiteX3" fmla="*/ 635622 w 1407323"/>
                <a:gd name="connsiteY3" fmla="*/ 1363635 h 1372247"/>
                <a:gd name="connsiteX4" fmla="*/ 703634 w 1407323"/>
                <a:gd name="connsiteY4" fmla="*/ 1366821 h 1372247"/>
                <a:gd name="connsiteX5" fmla="*/ 704049 w 1407323"/>
                <a:gd name="connsiteY5" fmla="*/ 1366821 h 1372247"/>
                <a:gd name="connsiteX6" fmla="*/ 773003 w 1407323"/>
                <a:gd name="connsiteY6" fmla="*/ 1368954 h 1372247"/>
                <a:gd name="connsiteX7" fmla="*/ 772449 w 1407323"/>
                <a:gd name="connsiteY7" fmla="*/ 1363554 h 1372247"/>
                <a:gd name="connsiteX8" fmla="*/ 840212 w 1407323"/>
                <a:gd name="connsiteY8" fmla="*/ 1353807 h 1372247"/>
                <a:gd name="connsiteX9" fmla="*/ 841292 w 1407323"/>
                <a:gd name="connsiteY9" fmla="*/ 1359207 h 1372247"/>
                <a:gd name="connsiteX10" fmla="*/ 773003 w 1407323"/>
                <a:gd name="connsiteY10" fmla="*/ 1368927 h 1372247"/>
                <a:gd name="connsiteX11" fmla="*/ 566778 w 1407323"/>
                <a:gd name="connsiteY11" fmla="*/ 1359288 h 1372247"/>
                <a:gd name="connsiteX12" fmla="*/ 499791 w 1407323"/>
                <a:gd name="connsiteY12" fmla="*/ 1343088 h 1372247"/>
                <a:gd name="connsiteX13" fmla="*/ 501397 w 1407323"/>
                <a:gd name="connsiteY13" fmla="*/ 1337904 h 1372247"/>
                <a:gd name="connsiteX14" fmla="*/ 567859 w 1407323"/>
                <a:gd name="connsiteY14" fmla="*/ 1354104 h 1372247"/>
                <a:gd name="connsiteX15" fmla="*/ 908252 w 1407323"/>
                <a:gd name="connsiteY15" fmla="*/ 1342791 h 1372247"/>
                <a:gd name="connsiteX16" fmla="*/ 906646 w 1407323"/>
                <a:gd name="connsiteY16" fmla="*/ 1337634 h 1372247"/>
                <a:gd name="connsiteX17" fmla="*/ 971142 w 1407323"/>
                <a:gd name="connsiteY17" fmla="*/ 1315116 h 1372247"/>
                <a:gd name="connsiteX18" fmla="*/ 973274 w 1407323"/>
                <a:gd name="connsiteY18" fmla="*/ 1320084 h 1372247"/>
                <a:gd name="connsiteX19" fmla="*/ 908252 w 1407323"/>
                <a:gd name="connsiteY19" fmla="*/ 1342764 h 1372247"/>
                <a:gd name="connsiteX20" fmla="*/ 434714 w 1407323"/>
                <a:gd name="connsiteY20" fmla="*/ 1320381 h 1372247"/>
                <a:gd name="connsiteX21" fmla="*/ 372295 w 1407323"/>
                <a:gd name="connsiteY21" fmla="*/ 1291626 h 1372247"/>
                <a:gd name="connsiteX22" fmla="*/ 374898 w 1407323"/>
                <a:gd name="connsiteY22" fmla="*/ 1286847 h 1372247"/>
                <a:gd name="connsiteX23" fmla="*/ 436818 w 1407323"/>
                <a:gd name="connsiteY23" fmla="*/ 1315413 h 1372247"/>
                <a:gd name="connsiteX24" fmla="*/ 1035637 w 1407323"/>
                <a:gd name="connsiteY24" fmla="*/ 1291248 h 1372247"/>
                <a:gd name="connsiteX25" fmla="*/ 1033034 w 1407323"/>
                <a:gd name="connsiteY25" fmla="*/ 1286496 h 1372247"/>
                <a:gd name="connsiteX26" fmla="*/ 1091742 w 1407323"/>
                <a:gd name="connsiteY26" fmla="*/ 1252071 h 1372247"/>
                <a:gd name="connsiteX27" fmla="*/ 1094815 w 1407323"/>
                <a:gd name="connsiteY27" fmla="*/ 1256553 h 1372247"/>
                <a:gd name="connsiteX28" fmla="*/ 1035637 w 1407323"/>
                <a:gd name="connsiteY28" fmla="*/ 1291248 h 1372247"/>
                <a:gd name="connsiteX29" fmla="*/ 313117 w 1407323"/>
                <a:gd name="connsiteY29" fmla="*/ 1256985 h 1372247"/>
                <a:gd name="connsiteX30" fmla="*/ 257732 w 1407323"/>
                <a:gd name="connsiteY30" fmla="*/ 1216863 h 1372247"/>
                <a:gd name="connsiteX31" fmla="*/ 261249 w 1407323"/>
                <a:gd name="connsiteY31" fmla="*/ 1212705 h 1372247"/>
                <a:gd name="connsiteX32" fmla="*/ 316274 w 1407323"/>
                <a:gd name="connsiteY32" fmla="*/ 1252476 h 1372247"/>
                <a:gd name="connsiteX33" fmla="*/ 1150228 w 1407323"/>
                <a:gd name="connsiteY33" fmla="*/ 1216485 h 1372247"/>
                <a:gd name="connsiteX34" fmla="*/ 1146711 w 1407323"/>
                <a:gd name="connsiteY34" fmla="*/ 1212300 h 1372247"/>
                <a:gd name="connsiteX35" fmla="*/ 1197443 w 1407323"/>
                <a:gd name="connsiteY35" fmla="*/ 1167426 h 1372247"/>
                <a:gd name="connsiteX36" fmla="*/ 1201375 w 1407323"/>
                <a:gd name="connsiteY36" fmla="*/ 1171233 h 1372247"/>
                <a:gd name="connsiteX37" fmla="*/ 1150228 w 1407323"/>
                <a:gd name="connsiteY37" fmla="*/ 1216377 h 1372247"/>
                <a:gd name="connsiteX38" fmla="*/ 206529 w 1407323"/>
                <a:gd name="connsiteY38" fmla="*/ 1171692 h 1372247"/>
                <a:gd name="connsiteX39" fmla="*/ 160089 w 1407323"/>
                <a:gd name="connsiteY39" fmla="*/ 1121850 h 1372247"/>
                <a:gd name="connsiteX40" fmla="*/ 164382 w 1407323"/>
                <a:gd name="connsiteY40" fmla="*/ 1118421 h 1372247"/>
                <a:gd name="connsiteX41" fmla="*/ 210434 w 1407323"/>
                <a:gd name="connsiteY41" fmla="*/ 1167858 h 1372247"/>
                <a:gd name="connsiteX42" fmla="*/ 1247760 w 1407323"/>
                <a:gd name="connsiteY42" fmla="*/ 1121148 h 1372247"/>
                <a:gd name="connsiteX43" fmla="*/ 1243496 w 1407323"/>
                <a:gd name="connsiteY43" fmla="*/ 1117719 h 1372247"/>
                <a:gd name="connsiteX44" fmla="*/ 1284342 w 1407323"/>
                <a:gd name="connsiteY44" fmla="*/ 1064097 h 1372247"/>
                <a:gd name="connsiteX45" fmla="*/ 1288939 w 1407323"/>
                <a:gd name="connsiteY45" fmla="*/ 1067094 h 1372247"/>
                <a:gd name="connsiteX46" fmla="*/ 1247760 w 1407323"/>
                <a:gd name="connsiteY46" fmla="*/ 1121148 h 1372247"/>
                <a:gd name="connsiteX47" fmla="*/ 118828 w 1407323"/>
                <a:gd name="connsiteY47" fmla="*/ 1067850 h 1372247"/>
                <a:gd name="connsiteX48" fmla="*/ 83215 w 1407323"/>
                <a:gd name="connsiteY48" fmla="*/ 1010178 h 1372247"/>
                <a:gd name="connsiteX49" fmla="*/ 88089 w 1407323"/>
                <a:gd name="connsiteY49" fmla="*/ 1007613 h 1372247"/>
                <a:gd name="connsiteX50" fmla="*/ 123425 w 1407323"/>
                <a:gd name="connsiteY50" fmla="*/ 1064853 h 1372247"/>
                <a:gd name="connsiteX51" fmla="*/ 1324440 w 1407323"/>
                <a:gd name="connsiteY51" fmla="*/ 1009476 h 1372247"/>
                <a:gd name="connsiteX52" fmla="*/ 1319566 w 1407323"/>
                <a:gd name="connsiteY52" fmla="*/ 1006938 h 1372247"/>
                <a:gd name="connsiteX53" fmla="*/ 1348892 w 1407323"/>
                <a:gd name="connsiteY53" fmla="*/ 946566 h 1372247"/>
                <a:gd name="connsiteX54" fmla="*/ 1353988 w 1407323"/>
                <a:gd name="connsiteY54" fmla="*/ 948618 h 1372247"/>
                <a:gd name="connsiteX55" fmla="*/ 1324440 w 1407323"/>
                <a:gd name="connsiteY55" fmla="*/ 1009476 h 1372247"/>
                <a:gd name="connsiteX56" fmla="*/ 53585 w 1407323"/>
                <a:gd name="connsiteY56" fmla="*/ 949374 h 1372247"/>
                <a:gd name="connsiteX57" fmla="*/ 30268 w 1407323"/>
                <a:gd name="connsiteY57" fmla="*/ 886005 h 1372247"/>
                <a:gd name="connsiteX58" fmla="*/ 35557 w 1407323"/>
                <a:gd name="connsiteY58" fmla="*/ 884439 h 1372247"/>
                <a:gd name="connsiteX59" fmla="*/ 58708 w 1407323"/>
                <a:gd name="connsiteY59" fmla="*/ 947295 h 1372247"/>
                <a:gd name="connsiteX60" fmla="*/ 1377277 w 1407323"/>
                <a:gd name="connsiteY60" fmla="*/ 885249 h 1372247"/>
                <a:gd name="connsiteX61" fmla="*/ 1371988 w 1407323"/>
                <a:gd name="connsiteY61" fmla="*/ 883683 h 1372247"/>
                <a:gd name="connsiteX62" fmla="*/ 1388603 w 1407323"/>
                <a:gd name="connsiteY62" fmla="*/ 818883 h 1372247"/>
                <a:gd name="connsiteX63" fmla="*/ 1394142 w 1407323"/>
                <a:gd name="connsiteY63" fmla="*/ 819936 h 1372247"/>
                <a:gd name="connsiteX64" fmla="*/ 1377249 w 1407323"/>
                <a:gd name="connsiteY64" fmla="*/ 885249 h 1372247"/>
                <a:gd name="connsiteX65" fmla="*/ 13458 w 1407323"/>
                <a:gd name="connsiteY65" fmla="*/ 820719 h 1372247"/>
                <a:gd name="connsiteX66" fmla="*/ 3351 w 1407323"/>
                <a:gd name="connsiteY66" fmla="*/ 754137 h 1372247"/>
                <a:gd name="connsiteX67" fmla="*/ 8889 w 1407323"/>
                <a:gd name="connsiteY67" fmla="*/ 753597 h 1372247"/>
                <a:gd name="connsiteX68" fmla="*/ 18942 w 1407323"/>
                <a:gd name="connsiteY68" fmla="*/ 819666 h 1372247"/>
                <a:gd name="connsiteX69" fmla="*/ 1404000 w 1407323"/>
                <a:gd name="connsiteY69" fmla="*/ 753219 h 1372247"/>
                <a:gd name="connsiteX70" fmla="*/ 1398462 w 1407323"/>
                <a:gd name="connsiteY70" fmla="*/ 752706 h 1372247"/>
                <a:gd name="connsiteX71" fmla="*/ 1401785 w 1407323"/>
                <a:gd name="connsiteY71" fmla="*/ 686016 h 1372247"/>
                <a:gd name="connsiteX72" fmla="*/ 1401785 w 1407323"/>
                <a:gd name="connsiteY72" fmla="*/ 684423 h 1372247"/>
                <a:gd name="connsiteX73" fmla="*/ 1407323 w 1407323"/>
                <a:gd name="connsiteY73" fmla="*/ 684423 h 1372247"/>
                <a:gd name="connsiteX74" fmla="*/ 1407323 w 1407323"/>
                <a:gd name="connsiteY74" fmla="*/ 686016 h 1372247"/>
                <a:gd name="connsiteX75" fmla="*/ 1404000 w 1407323"/>
                <a:gd name="connsiteY75" fmla="*/ 753327 h 1372247"/>
                <a:gd name="connsiteX76" fmla="*/ 5538 w 1407323"/>
                <a:gd name="connsiteY76" fmla="*/ 686799 h 1372247"/>
                <a:gd name="connsiteX77" fmla="*/ 0 w 1407323"/>
                <a:gd name="connsiteY77" fmla="*/ 686799 h 1372247"/>
                <a:gd name="connsiteX78" fmla="*/ 0 w 1407323"/>
                <a:gd name="connsiteY78" fmla="*/ 686016 h 1372247"/>
                <a:gd name="connsiteX79" fmla="*/ 3240 w 1407323"/>
                <a:gd name="connsiteY79" fmla="*/ 619569 h 1372247"/>
                <a:gd name="connsiteX80" fmla="*/ 8778 w 1407323"/>
                <a:gd name="connsiteY80" fmla="*/ 620082 h 1372247"/>
                <a:gd name="connsiteX81" fmla="*/ 5566 w 1407323"/>
                <a:gd name="connsiteY81" fmla="*/ 686016 h 1372247"/>
                <a:gd name="connsiteX82" fmla="*/ 1398462 w 1407323"/>
                <a:gd name="connsiteY82" fmla="*/ 617733 h 1372247"/>
                <a:gd name="connsiteX83" fmla="*/ 1388326 w 1407323"/>
                <a:gd name="connsiteY83" fmla="*/ 551691 h 1372247"/>
                <a:gd name="connsiteX84" fmla="*/ 1393865 w 1407323"/>
                <a:gd name="connsiteY84" fmla="*/ 550638 h 1372247"/>
                <a:gd name="connsiteX85" fmla="*/ 1404083 w 1407323"/>
                <a:gd name="connsiteY85" fmla="*/ 617193 h 1372247"/>
                <a:gd name="connsiteX86" fmla="*/ 18582 w 1407323"/>
                <a:gd name="connsiteY86" fmla="*/ 554148 h 1372247"/>
                <a:gd name="connsiteX87" fmla="*/ 13043 w 1407323"/>
                <a:gd name="connsiteY87" fmla="*/ 553095 h 1372247"/>
                <a:gd name="connsiteX88" fmla="*/ 29658 w 1407323"/>
                <a:gd name="connsiteY88" fmla="*/ 487782 h 1372247"/>
                <a:gd name="connsiteX89" fmla="*/ 34948 w 1407323"/>
                <a:gd name="connsiteY89" fmla="*/ 489321 h 1372247"/>
                <a:gd name="connsiteX90" fmla="*/ 18582 w 1407323"/>
                <a:gd name="connsiteY90" fmla="*/ 554148 h 1372247"/>
                <a:gd name="connsiteX91" fmla="*/ 1371462 w 1407323"/>
                <a:gd name="connsiteY91" fmla="*/ 487080 h 1372247"/>
                <a:gd name="connsiteX92" fmla="*/ 1348255 w 1407323"/>
                <a:gd name="connsiteY92" fmla="*/ 424251 h 1372247"/>
                <a:gd name="connsiteX93" fmla="*/ 1353379 w 1407323"/>
                <a:gd name="connsiteY93" fmla="*/ 422172 h 1372247"/>
                <a:gd name="connsiteX94" fmla="*/ 1376779 w 1407323"/>
                <a:gd name="connsiteY94" fmla="*/ 485487 h 1372247"/>
                <a:gd name="connsiteX95" fmla="*/ 58098 w 1407323"/>
                <a:gd name="connsiteY95" fmla="*/ 426384 h 1372247"/>
                <a:gd name="connsiteX96" fmla="*/ 52975 w 1407323"/>
                <a:gd name="connsiteY96" fmla="*/ 424332 h 1372247"/>
                <a:gd name="connsiteX97" fmla="*/ 82440 w 1407323"/>
                <a:gd name="connsiteY97" fmla="*/ 363447 h 1372247"/>
                <a:gd name="connsiteX98" fmla="*/ 87342 w 1407323"/>
                <a:gd name="connsiteY98" fmla="*/ 366012 h 1372247"/>
                <a:gd name="connsiteX99" fmla="*/ 58098 w 1407323"/>
                <a:gd name="connsiteY99" fmla="*/ 426384 h 1372247"/>
                <a:gd name="connsiteX100" fmla="*/ 1318791 w 1407323"/>
                <a:gd name="connsiteY100" fmla="*/ 363933 h 1372247"/>
                <a:gd name="connsiteX101" fmla="*/ 1283400 w 1407323"/>
                <a:gd name="connsiteY101" fmla="*/ 306747 h 1372247"/>
                <a:gd name="connsiteX102" fmla="*/ 1287997 w 1407323"/>
                <a:gd name="connsiteY102" fmla="*/ 303723 h 1372247"/>
                <a:gd name="connsiteX103" fmla="*/ 1323665 w 1407323"/>
                <a:gd name="connsiteY103" fmla="*/ 361368 h 1372247"/>
                <a:gd name="connsiteX104" fmla="*/ 122483 w 1407323"/>
                <a:gd name="connsiteY104" fmla="*/ 308691 h 1372247"/>
                <a:gd name="connsiteX105" fmla="*/ 117914 w 1407323"/>
                <a:gd name="connsiteY105" fmla="*/ 305748 h 1372247"/>
                <a:gd name="connsiteX106" fmla="*/ 159009 w 1407323"/>
                <a:gd name="connsiteY106" fmla="*/ 251748 h 1372247"/>
                <a:gd name="connsiteX107" fmla="*/ 163302 w 1407323"/>
                <a:gd name="connsiteY107" fmla="*/ 255177 h 1372247"/>
                <a:gd name="connsiteX108" fmla="*/ 122538 w 1407323"/>
                <a:gd name="connsiteY108" fmla="*/ 308691 h 1372247"/>
                <a:gd name="connsiteX109" fmla="*/ 1242388 w 1407323"/>
                <a:gd name="connsiteY109" fmla="*/ 253206 h 1372247"/>
                <a:gd name="connsiteX110" fmla="*/ 1196252 w 1407323"/>
                <a:gd name="connsiteY110" fmla="*/ 203823 h 1372247"/>
                <a:gd name="connsiteX111" fmla="*/ 1200185 w 1407323"/>
                <a:gd name="connsiteY111" fmla="*/ 199989 h 1372247"/>
                <a:gd name="connsiteX112" fmla="*/ 1246652 w 1407323"/>
                <a:gd name="connsiteY112" fmla="*/ 249777 h 1372247"/>
                <a:gd name="connsiteX113" fmla="*/ 209298 w 1407323"/>
                <a:gd name="connsiteY113" fmla="*/ 205470 h 1372247"/>
                <a:gd name="connsiteX114" fmla="*/ 205394 w 1407323"/>
                <a:gd name="connsiteY114" fmla="*/ 201663 h 1372247"/>
                <a:gd name="connsiteX115" fmla="*/ 256458 w 1407323"/>
                <a:gd name="connsiteY115" fmla="*/ 156357 h 1372247"/>
                <a:gd name="connsiteX116" fmla="*/ 259975 w 1407323"/>
                <a:gd name="connsiteY116" fmla="*/ 160515 h 1372247"/>
                <a:gd name="connsiteX117" fmla="*/ 209298 w 1407323"/>
                <a:gd name="connsiteY117" fmla="*/ 205470 h 1372247"/>
                <a:gd name="connsiteX118" fmla="*/ 1145548 w 1407323"/>
                <a:gd name="connsiteY118" fmla="*/ 159030 h 1372247"/>
                <a:gd name="connsiteX119" fmla="*/ 1090412 w 1407323"/>
                <a:gd name="connsiteY119" fmla="*/ 119448 h 1372247"/>
                <a:gd name="connsiteX120" fmla="*/ 1093486 w 1407323"/>
                <a:gd name="connsiteY120" fmla="*/ 114966 h 1372247"/>
                <a:gd name="connsiteX121" fmla="*/ 1148871 w 1407323"/>
                <a:gd name="connsiteY121" fmla="*/ 155007 h 1372247"/>
                <a:gd name="connsiteX122" fmla="*/ 314862 w 1407323"/>
                <a:gd name="connsiteY122" fmla="*/ 120609 h 1372247"/>
                <a:gd name="connsiteX123" fmla="*/ 311760 w 1407323"/>
                <a:gd name="connsiteY123" fmla="*/ 116127 h 1372247"/>
                <a:gd name="connsiteX124" fmla="*/ 370883 w 1407323"/>
                <a:gd name="connsiteY124" fmla="*/ 81405 h 1372247"/>
                <a:gd name="connsiteX125" fmla="*/ 373514 w 1407323"/>
                <a:gd name="connsiteY125" fmla="*/ 86157 h 1372247"/>
                <a:gd name="connsiteX126" fmla="*/ 314862 w 1407323"/>
                <a:gd name="connsiteY126" fmla="*/ 120609 h 1372247"/>
                <a:gd name="connsiteX127" fmla="*/ 1031760 w 1407323"/>
                <a:gd name="connsiteY127" fmla="*/ 85023 h 1372247"/>
                <a:gd name="connsiteX128" fmla="*/ 969785 w 1407323"/>
                <a:gd name="connsiteY128" fmla="*/ 56565 h 1372247"/>
                <a:gd name="connsiteX129" fmla="*/ 971889 w 1407323"/>
                <a:gd name="connsiteY129" fmla="*/ 51570 h 1372247"/>
                <a:gd name="connsiteX130" fmla="*/ 1034363 w 1407323"/>
                <a:gd name="connsiteY130" fmla="*/ 80271 h 1372247"/>
                <a:gd name="connsiteX131" fmla="*/ 435378 w 1407323"/>
                <a:gd name="connsiteY131" fmla="*/ 57348 h 1372247"/>
                <a:gd name="connsiteX132" fmla="*/ 433274 w 1407323"/>
                <a:gd name="connsiteY132" fmla="*/ 52380 h 1372247"/>
                <a:gd name="connsiteX133" fmla="*/ 498240 w 1407323"/>
                <a:gd name="connsiteY133" fmla="*/ 29592 h 1372247"/>
                <a:gd name="connsiteX134" fmla="*/ 499846 w 1407323"/>
                <a:gd name="connsiteY134" fmla="*/ 34749 h 1372247"/>
                <a:gd name="connsiteX135" fmla="*/ 435378 w 1407323"/>
                <a:gd name="connsiteY135" fmla="*/ 57348 h 1372247"/>
                <a:gd name="connsiteX136" fmla="*/ 905095 w 1407323"/>
                <a:gd name="connsiteY136" fmla="*/ 34074 h 1372247"/>
                <a:gd name="connsiteX137" fmla="*/ 838634 w 1407323"/>
                <a:gd name="connsiteY137" fmla="*/ 17874 h 1372247"/>
                <a:gd name="connsiteX138" fmla="*/ 839686 w 1407323"/>
                <a:gd name="connsiteY138" fmla="*/ 12474 h 1372247"/>
                <a:gd name="connsiteX139" fmla="*/ 906702 w 1407323"/>
                <a:gd name="connsiteY139" fmla="*/ 28674 h 1372247"/>
                <a:gd name="connsiteX140" fmla="*/ 566280 w 1407323"/>
                <a:gd name="connsiteY140" fmla="*/ 18576 h 1372247"/>
                <a:gd name="connsiteX141" fmla="*/ 565200 w 1407323"/>
                <a:gd name="connsiteY141" fmla="*/ 13176 h 1372247"/>
                <a:gd name="connsiteX142" fmla="*/ 633462 w 1407323"/>
                <a:gd name="connsiteY142" fmla="*/ 3267 h 1372247"/>
                <a:gd name="connsiteX143" fmla="*/ 634015 w 1407323"/>
                <a:gd name="connsiteY143" fmla="*/ 8667 h 1372247"/>
                <a:gd name="connsiteX144" fmla="*/ 566280 w 1407323"/>
                <a:gd name="connsiteY144" fmla="*/ 18576 h 1372247"/>
                <a:gd name="connsiteX145" fmla="*/ 770843 w 1407323"/>
                <a:gd name="connsiteY145" fmla="*/ 8505 h 1372247"/>
                <a:gd name="connsiteX146" fmla="*/ 703634 w 1407323"/>
                <a:gd name="connsiteY146" fmla="*/ 5400 h 1372247"/>
                <a:gd name="connsiteX147" fmla="*/ 702443 w 1407323"/>
                <a:gd name="connsiteY147" fmla="*/ 5400 h 1372247"/>
                <a:gd name="connsiteX148" fmla="*/ 702443 w 1407323"/>
                <a:gd name="connsiteY148" fmla="*/ 0 h 1372247"/>
                <a:gd name="connsiteX149" fmla="*/ 703662 w 1407323"/>
                <a:gd name="connsiteY149" fmla="*/ 0 h 1372247"/>
                <a:gd name="connsiteX150" fmla="*/ 771397 w 1407323"/>
                <a:gd name="connsiteY150" fmla="*/ 3132 h 137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407323" h="1372247">
                  <a:moveTo>
                    <a:pt x="704049" y="1372248"/>
                  </a:moveTo>
                  <a:lnTo>
                    <a:pt x="703634" y="1372248"/>
                  </a:lnTo>
                  <a:cubicBezTo>
                    <a:pt x="680788" y="1372248"/>
                    <a:pt x="657720" y="1371168"/>
                    <a:pt x="635095" y="1369035"/>
                  </a:cubicBezTo>
                  <a:lnTo>
                    <a:pt x="635622" y="1363635"/>
                  </a:lnTo>
                  <a:cubicBezTo>
                    <a:pt x="658080" y="1365768"/>
                    <a:pt x="680954" y="1366821"/>
                    <a:pt x="703634" y="1366821"/>
                  </a:cubicBezTo>
                  <a:lnTo>
                    <a:pt x="704049" y="1366821"/>
                  </a:lnTo>
                  <a:close/>
                  <a:moveTo>
                    <a:pt x="773003" y="1368954"/>
                  </a:moveTo>
                  <a:lnTo>
                    <a:pt x="772449" y="1363554"/>
                  </a:lnTo>
                  <a:cubicBezTo>
                    <a:pt x="795129" y="1361394"/>
                    <a:pt x="817920" y="1358154"/>
                    <a:pt x="840212" y="1353807"/>
                  </a:cubicBezTo>
                  <a:lnTo>
                    <a:pt x="841292" y="1359207"/>
                  </a:lnTo>
                  <a:cubicBezTo>
                    <a:pt x="818834" y="1363446"/>
                    <a:pt x="795849" y="1366848"/>
                    <a:pt x="773003" y="1368927"/>
                  </a:cubicBezTo>
                  <a:close/>
                  <a:moveTo>
                    <a:pt x="566778" y="1359288"/>
                  </a:moveTo>
                  <a:cubicBezTo>
                    <a:pt x="544292" y="1354968"/>
                    <a:pt x="521751" y="1349487"/>
                    <a:pt x="499791" y="1343088"/>
                  </a:cubicBezTo>
                  <a:lnTo>
                    <a:pt x="501397" y="1337904"/>
                  </a:lnTo>
                  <a:cubicBezTo>
                    <a:pt x="523163" y="1344330"/>
                    <a:pt x="545539" y="1349757"/>
                    <a:pt x="567859" y="1354104"/>
                  </a:cubicBezTo>
                  <a:close/>
                  <a:moveTo>
                    <a:pt x="908252" y="1342791"/>
                  </a:moveTo>
                  <a:lnTo>
                    <a:pt x="906646" y="1337634"/>
                  </a:lnTo>
                  <a:cubicBezTo>
                    <a:pt x="928412" y="1331181"/>
                    <a:pt x="950095" y="1323621"/>
                    <a:pt x="971142" y="1315116"/>
                  </a:cubicBezTo>
                  <a:lnTo>
                    <a:pt x="973274" y="1320084"/>
                  </a:lnTo>
                  <a:cubicBezTo>
                    <a:pt x="952062" y="1328643"/>
                    <a:pt x="930185" y="1336284"/>
                    <a:pt x="908252" y="1342764"/>
                  </a:cubicBezTo>
                  <a:close/>
                  <a:moveTo>
                    <a:pt x="434714" y="1320381"/>
                  </a:moveTo>
                  <a:cubicBezTo>
                    <a:pt x="413529" y="1311849"/>
                    <a:pt x="392511" y="1302156"/>
                    <a:pt x="372295" y="1291626"/>
                  </a:cubicBezTo>
                  <a:lnTo>
                    <a:pt x="374898" y="1286847"/>
                  </a:lnTo>
                  <a:cubicBezTo>
                    <a:pt x="394975" y="1297323"/>
                    <a:pt x="415800" y="1306935"/>
                    <a:pt x="436818" y="1315413"/>
                  </a:cubicBezTo>
                  <a:close/>
                  <a:moveTo>
                    <a:pt x="1035637" y="1291248"/>
                  </a:moveTo>
                  <a:lnTo>
                    <a:pt x="1033034" y="1286496"/>
                  </a:lnTo>
                  <a:cubicBezTo>
                    <a:pt x="1053083" y="1276020"/>
                    <a:pt x="1072828" y="1264437"/>
                    <a:pt x="1091742" y="1252071"/>
                  </a:cubicBezTo>
                  <a:lnTo>
                    <a:pt x="1094815" y="1256553"/>
                  </a:lnTo>
                  <a:cubicBezTo>
                    <a:pt x="1075763" y="1269000"/>
                    <a:pt x="1055852" y="1280664"/>
                    <a:pt x="1035637" y="1291248"/>
                  </a:cubicBezTo>
                  <a:close/>
                  <a:moveTo>
                    <a:pt x="313117" y="1256985"/>
                  </a:moveTo>
                  <a:cubicBezTo>
                    <a:pt x="294065" y="1244538"/>
                    <a:pt x="275400" y="1231065"/>
                    <a:pt x="257732" y="1216863"/>
                  </a:cubicBezTo>
                  <a:lnTo>
                    <a:pt x="261249" y="1212705"/>
                  </a:lnTo>
                  <a:cubicBezTo>
                    <a:pt x="278862" y="1226772"/>
                    <a:pt x="297249" y="1240164"/>
                    <a:pt x="316274" y="1252476"/>
                  </a:cubicBezTo>
                  <a:close/>
                  <a:moveTo>
                    <a:pt x="1150228" y="1216485"/>
                  </a:moveTo>
                  <a:lnTo>
                    <a:pt x="1146711" y="1212300"/>
                  </a:lnTo>
                  <a:cubicBezTo>
                    <a:pt x="1164295" y="1198233"/>
                    <a:pt x="1181354" y="1183113"/>
                    <a:pt x="1197443" y="1167426"/>
                  </a:cubicBezTo>
                  <a:lnTo>
                    <a:pt x="1201375" y="1171233"/>
                  </a:lnTo>
                  <a:cubicBezTo>
                    <a:pt x="1185148" y="1186947"/>
                    <a:pt x="1167951" y="1202148"/>
                    <a:pt x="1150228" y="1216377"/>
                  </a:cubicBezTo>
                  <a:close/>
                  <a:moveTo>
                    <a:pt x="206529" y="1171692"/>
                  </a:moveTo>
                  <a:cubicBezTo>
                    <a:pt x="190302" y="1155897"/>
                    <a:pt x="174683" y="1139130"/>
                    <a:pt x="160089" y="1121850"/>
                  </a:cubicBezTo>
                  <a:lnTo>
                    <a:pt x="164382" y="1118421"/>
                  </a:lnTo>
                  <a:cubicBezTo>
                    <a:pt x="178837" y="1135566"/>
                    <a:pt x="194345" y="1152198"/>
                    <a:pt x="210434" y="1167858"/>
                  </a:cubicBezTo>
                  <a:close/>
                  <a:moveTo>
                    <a:pt x="1247760" y="1121148"/>
                  </a:moveTo>
                  <a:lnTo>
                    <a:pt x="1243496" y="1117719"/>
                  </a:lnTo>
                  <a:cubicBezTo>
                    <a:pt x="1257951" y="1100547"/>
                    <a:pt x="1271686" y="1082619"/>
                    <a:pt x="1284342" y="1064097"/>
                  </a:cubicBezTo>
                  <a:lnTo>
                    <a:pt x="1288939" y="1067094"/>
                  </a:lnTo>
                  <a:cubicBezTo>
                    <a:pt x="1276172" y="1085778"/>
                    <a:pt x="1262326" y="1103949"/>
                    <a:pt x="1247760" y="1121148"/>
                  </a:cubicBezTo>
                  <a:close/>
                  <a:moveTo>
                    <a:pt x="118828" y="1067850"/>
                  </a:moveTo>
                  <a:cubicBezTo>
                    <a:pt x="106034" y="1049247"/>
                    <a:pt x="93905" y="1029861"/>
                    <a:pt x="83215" y="1010178"/>
                  </a:cubicBezTo>
                  <a:lnTo>
                    <a:pt x="88089" y="1007613"/>
                  </a:lnTo>
                  <a:cubicBezTo>
                    <a:pt x="98834" y="1027134"/>
                    <a:pt x="110742" y="1046385"/>
                    <a:pt x="123425" y="1064853"/>
                  </a:cubicBezTo>
                  <a:close/>
                  <a:moveTo>
                    <a:pt x="1324440" y="1009476"/>
                  </a:moveTo>
                  <a:lnTo>
                    <a:pt x="1319566" y="1006938"/>
                  </a:lnTo>
                  <a:cubicBezTo>
                    <a:pt x="1330311" y="987363"/>
                    <a:pt x="1340169" y="967032"/>
                    <a:pt x="1348892" y="946566"/>
                  </a:cubicBezTo>
                  <a:lnTo>
                    <a:pt x="1353988" y="948618"/>
                  </a:lnTo>
                  <a:cubicBezTo>
                    <a:pt x="1345209" y="969273"/>
                    <a:pt x="1335268" y="989739"/>
                    <a:pt x="1324440" y="1009476"/>
                  </a:cubicBezTo>
                  <a:close/>
                  <a:moveTo>
                    <a:pt x="53585" y="949374"/>
                  </a:moveTo>
                  <a:cubicBezTo>
                    <a:pt x="44778" y="928719"/>
                    <a:pt x="36969" y="907416"/>
                    <a:pt x="30268" y="886005"/>
                  </a:cubicBezTo>
                  <a:lnTo>
                    <a:pt x="35557" y="884439"/>
                  </a:lnTo>
                  <a:cubicBezTo>
                    <a:pt x="42175" y="905661"/>
                    <a:pt x="49985" y="926802"/>
                    <a:pt x="58708" y="947295"/>
                  </a:cubicBezTo>
                  <a:close/>
                  <a:moveTo>
                    <a:pt x="1377277" y="885249"/>
                  </a:moveTo>
                  <a:lnTo>
                    <a:pt x="1371988" y="883683"/>
                  </a:lnTo>
                  <a:cubicBezTo>
                    <a:pt x="1378579" y="862461"/>
                    <a:pt x="1384145" y="840672"/>
                    <a:pt x="1388603" y="818883"/>
                  </a:cubicBezTo>
                  <a:lnTo>
                    <a:pt x="1394142" y="819936"/>
                  </a:lnTo>
                  <a:cubicBezTo>
                    <a:pt x="1389517" y="841887"/>
                    <a:pt x="1383895" y="863865"/>
                    <a:pt x="1377249" y="885249"/>
                  </a:cubicBezTo>
                  <a:close/>
                  <a:moveTo>
                    <a:pt x="13458" y="820719"/>
                  </a:moveTo>
                  <a:cubicBezTo>
                    <a:pt x="9000" y="798822"/>
                    <a:pt x="5594" y="776412"/>
                    <a:pt x="3351" y="754137"/>
                  </a:cubicBezTo>
                  <a:lnTo>
                    <a:pt x="8889" y="753597"/>
                  </a:lnTo>
                  <a:cubicBezTo>
                    <a:pt x="11132" y="775710"/>
                    <a:pt x="14428" y="797931"/>
                    <a:pt x="18942" y="819666"/>
                  </a:cubicBezTo>
                  <a:close/>
                  <a:moveTo>
                    <a:pt x="1404000" y="753219"/>
                  </a:moveTo>
                  <a:lnTo>
                    <a:pt x="1398462" y="752706"/>
                  </a:lnTo>
                  <a:cubicBezTo>
                    <a:pt x="1400677" y="730701"/>
                    <a:pt x="1401785" y="708264"/>
                    <a:pt x="1401785" y="686016"/>
                  </a:cubicBezTo>
                  <a:lnTo>
                    <a:pt x="1401785" y="684423"/>
                  </a:lnTo>
                  <a:lnTo>
                    <a:pt x="1407323" y="684423"/>
                  </a:lnTo>
                  <a:lnTo>
                    <a:pt x="1407323" y="686016"/>
                  </a:lnTo>
                  <a:cubicBezTo>
                    <a:pt x="1407351" y="708534"/>
                    <a:pt x="1406215" y="731160"/>
                    <a:pt x="1404000" y="753327"/>
                  </a:cubicBezTo>
                  <a:close/>
                  <a:moveTo>
                    <a:pt x="5538" y="686799"/>
                  </a:moveTo>
                  <a:lnTo>
                    <a:pt x="0" y="686799"/>
                  </a:lnTo>
                  <a:lnTo>
                    <a:pt x="0" y="686016"/>
                  </a:lnTo>
                  <a:cubicBezTo>
                    <a:pt x="0" y="663849"/>
                    <a:pt x="1080" y="641493"/>
                    <a:pt x="3240" y="619569"/>
                  </a:cubicBezTo>
                  <a:lnTo>
                    <a:pt x="8778" y="620082"/>
                  </a:lnTo>
                  <a:cubicBezTo>
                    <a:pt x="6646" y="641844"/>
                    <a:pt x="5566" y="664038"/>
                    <a:pt x="5566" y="686016"/>
                  </a:cubicBezTo>
                  <a:close/>
                  <a:moveTo>
                    <a:pt x="1398462" y="617733"/>
                  </a:moveTo>
                  <a:cubicBezTo>
                    <a:pt x="1396191" y="595620"/>
                    <a:pt x="1392923" y="573399"/>
                    <a:pt x="1388326" y="551691"/>
                  </a:cubicBezTo>
                  <a:lnTo>
                    <a:pt x="1393865" y="550638"/>
                  </a:lnTo>
                  <a:cubicBezTo>
                    <a:pt x="1398351" y="572508"/>
                    <a:pt x="1401785" y="594918"/>
                    <a:pt x="1404083" y="617193"/>
                  </a:cubicBezTo>
                  <a:close/>
                  <a:moveTo>
                    <a:pt x="18582" y="554148"/>
                  </a:moveTo>
                  <a:lnTo>
                    <a:pt x="13043" y="553095"/>
                  </a:lnTo>
                  <a:cubicBezTo>
                    <a:pt x="17474" y="531144"/>
                    <a:pt x="23068" y="509166"/>
                    <a:pt x="29658" y="487782"/>
                  </a:cubicBezTo>
                  <a:lnTo>
                    <a:pt x="34948" y="489321"/>
                  </a:lnTo>
                  <a:cubicBezTo>
                    <a:pt x="28523" y="510543"/>
                    <a:pt x="22985" y="532332"/>
                    <a:pt x="18582" y="554148"/>
                  </a:cubicBezTo>
                  <a:close/>
                  <a:moveTo>
                    <a:pt x="1371462" y="487080"/>
                  </a:moveTo>
                  <a:cubicBezTo>
                    <a:pt x="1364810" y="465772"/>
                    <a:pt x="1357064" y="444801"/>
                    <a:pt x="1348255" y="424251"/>
                  </a:cubicBezTo>
                  <a:lnTo>
                    <a:pt x="1353379" y="422172"/>
                  </a:lnTo>
                  <a:cubicBezTo>
                    <a:pt x="1362212" y="442800"/>
                    <a:pt x="1369994" y="464103"/>
                    <a:pt x="1376779" y="485487"/>
                  </a:cubicBezTo>
                  <a:close/>
                  <a:moveTo>
                    <a:pt x="58098" y="426384"/>
                  </a:moveTo>
                  <a:lnTo>
                    <a:pt x="52975" y="424332"/>
                  </a:lnTo>
                  <a:cubicBezTo>
                    <a:pt x="61726" y="403677"/>
                    <a:pt x="71640" y="383184"/>
                    <a:pt x="82440" y="363447"/>
                  </a:cubicBezTo>
                  <a:lnTo>
                    <a:pt x="87342" y="366012"/>
                  </a:lnTo>
                  <a:cubicBezTo>
                    <a:pt x="76625" y="385587"/>
                    <a:pt x="66766" y="405891"/>
                    <a:pt x="58098" y="426384"/>
                  </a:cubicBezTo>
                  <a:close/>
                  <a:moveTo>
                    <a:pt x="1318791" y="363933"/>
                  </a:moveTo>
                  <a:cubicBezTo>
                    <a:pt x="1308019" y="344412"/>
                    <a:pt x="1296111" y="325161"/>
                    <a:pt x="1283400" y="306747"/>
                  </a:cubicBezTo>
                  <a:lnTo>
                    <a:pt x="1287997" y="303723"/>
                  </a:lnTo>
                  <a:cubicBezTo>
                    <a:pt x="1300818" y="322299"/>
                    <a:pt x="1312920" y="341685"/>
                    <a:pt x="1323665" y="361368"/>
                  </a:cubicBezTo>
                  <a:close/>
                  <a:moveTo>
                    <a:pt x="122483" y="308691"/>
                  </a:moveTo>
                  <a:lnTo>
                    <a:pt x="117914" y="305748"/>
                  </a:lnTo>
                  <a:cubicBezTo>
                    <a:pt x="130652" y="287145"/>
                    <a:pt x="144471" y="268947"/>
                    <a:pt x="159009" y="251748"/>
                  </a:cubicBezTo>
                  <a:lnTo>
                    <a:pt x="163302" y="255177"/>
                  </a:lnTo>
                  <a:cubicBezTo>
                    <a:pt x="148874" y="272187"/>
                    <a:pt x="135138" y="290250"/>
                    <a:pt x="122538" y="308691"/>
                  </a:cubicBezTo>
                  <a:close/>
                  <a:moveTo>
                    <a:pt x="1242388" y="253206"/>
                  </a:moveTo>
                  <a:cubicBezTo>
                    <a:pt x="1227905" y="236088"/>
                    <a:pt x="1212397" y="219483"/>
                    <a:pt x="1196252" y="203823"/>
                  </a:cubicBezTo>
                  <a:lnTo>
                    <a:pt x="1200185" y="199989"/>
                  </a:lnTo>
                  <a:cubicBezTo>
                    <a:pt x="1216440" y="215784"/>
                    <a:pt x="1232059" y="232389"/>
                    <a:pt x="1246652" y="249777"/>
                  </a:cubicBezTo>
                  <a:close/>
                  <a:moveTo>
                    <a:pt x="209298" y="205470"/>
                  </a:moveTo>
                  <a:lnTo>
                    <a:pt x="205394" y="201663"/>
                  </a:lnTo>
                  <a:cubicBezTo>
                    <a:pt x="221594" y="185814"/>
                    <a:pt x="238763" y="170586"/>
                    <a:pt x="256458" y="156357"/>
                  </a:cubicBezTo>
                  <a:lnTo>
                    <a:pt x="259975" y="160515"/>
                  </a:lnTo>
                  <a:cubicBezTo>
                    <a:pt x="242363" y="174636"/>
                    <a:pt x="225332" y="189648"/>
                    <a:pt x="209298" y="205470"/>
                  </a:cubicBezTo>
                  <a:close/>
                  <a:moveTo>
                    <a:pt x="1145548" y="159030"/>
                  </a:moveTo>
                  <a:cubicBezTo>
                    <a:pt x="1127852" y="144990"/>
                    <a:pt x="1109299" y="131598"/>
                    <a:pt x="1090412" y="119448"/>
                  </a:cubicBezTo>
                  <a:lnTo>
                    <a:pt x="1093486" y="114966"/>
                  </a:lnTo>
                  <a:cubicBezTo>
                    <a:pt x="1112539" y="127359"/>
                    <a:pt x="1131231" y="140832"/>
                    <a:pt x="1148871" y="155007"/>
                  </a:cubicBezTo>
                  <a:close/>
                  <a:moveTo>
                    <a:pt x="314862" y="120609"/>
                  </a:moveTo>
                  <a:lnTo>
                    <a:pt x="311760" y="116127"/>
                  </a:lnTo>
                  <a:cubicBezTo>
                    <a:pt x="330812" y="103653"/>
                    <a:pt x="350695" y="91827"/>
                    <a:pt x="370883" y="81405"/>
                  </a:cubicBezTo>
                  <a:lnTo>
                    <a:pt x="373514" y="86157"/>
                  </a:lnTo>
                  <a:cubicBezTo>
                    <a:pt x="353492" y="96633"/>
                    <a:pt x="333914" y="108243"/>
                    <a:pt x="314862" y="120609"/>
                  </a:cubicBezTo>
                  <a:close/>
                  <a:moveTo>
                    <a:pt x="1031760" y="85023"/>
                  </a:moveTo>
                  <a:cubicBezTo>
                    <a:pt x="1011655" y="74601"/>
                    <a:pt x="990803" y="65016"/>
                    <a:pt x="969785" y="56565"/>
                  </a:cubicBezTo>
                  <a:lnTo>
                    <a:pt x="971889" y="51570"/>
                  </a:lnTo>
                  <a:cubicBezTo>
                    <a:pt x="993102" y="60075"/>
                    <a:pt x="1014092" y="69741"/>
                    <a:pt x="1034363" y="80271"/>
                  </a:cubicBezTo>
                  <a:close/>
                  <a:moveTo>
                    <a:pt x="435378" y="57348"/>
                  </a:moveTo>
                  <a:lnTo>
                    <a:pt x="433274" y="52380"/>
                  </a:lnTo>
                  <a:cubicBezTo>
                    <a:pt x="454431" y="43767"/>
                    <a:pt x="476308" y="36180"/>
                    <a:pt x="498240" y="29592"/>
                  </a:cubicBezTo>
                  <a:lnTo>
                    <a:pt x="499846" y="34749"/>
                  </a:lnTo>
                  <a:cubicBezTo>
                    <a:pt x="478080" y="41337"/>
                    <a:pt x="456397" y="48924"/>
                    <a:pt x="435378" y="57348"/>
                  </a:cubicBezTo>
                  <a:close/>
                  <a:moveTo>
                    <a:pt x="905095" y="34074"/>
                  </a:moveTo>
                  <a:cubicBezTo>
                    <a:pt x="883329" y="27675"/>
                    <a:pt x="860954" y="22275"/>
                    <a:pt x="838634" y="17874"/>
                  </a:cubicBezTo>
                  <a:lnTo>
                    <a:pt x="839686" y="12474"/>
                  </a:lnTo>
                  <a:cubicBezTo>
                    <a:pt x="862200" y="16767"/>
                    <a:pt x="884769" y="22221"/>
                    <a:pt x="906702" y="28674"/>
                  </a:cubicBezTo>
                  <a:close/>
                  <a:moveTo>
                    <a:pt x="566280" y="18576"/>
                  </a:moveTo>
                  <a:lnTo>
                    <a:pt x="565200" y="13176"/>
                  </a:lnTo>
                  <a:cubicBezTo>
                    <a:pt x="587659" y="8802"/>
                    <a:pt x="610615" y="5481"/>
                    <a:pt x="633462" y="3267"/>
                  </a:cubicBezTo>
                  <a:lnTo>
                    <a:pt x="634015" y="8667"/>
                  </a:lnTo>
                  <a:cubicBezTo>
                    <a:pt x="611363" y="10935"/>
                    <a:pt x="588683" y="14148"/>
                    <a:pt x="566280" y="18576"/>
                  </a:cubicBezTo>
                  <a:close/>
                  <a:moveTo>
                    <a:pt x="770843" y="8505"/>
                  </a:moveTo>
                  <a:cubicBezTo>
                    <a:pt x="748689" y="6453"/>
                    <a:pt x="726037" y="5400"/>
                    <a:pt x="703634" y="5400"/>
                  </a:cubicBezTo>
                  <a:lnTo>
                    <a:pt x="702443" y="5400"/>
                  </a:lnTo>
                  <a:lnTo>
                    <a:pt x="702443" y="0"/>
                  </a:lnTo>
                  <a:lnTo>
                    <a:pt x="703662" y="0"/>
                  </a:lnTo>
                  <a:cubicBezTo>
                    <a:pt x="726258" y="0"/>
                    <a:pt x="749049" y="1053"/>
                    <a:pt x="771397" y="3132"/>
                  </a:cubicBezTo>
                  <a:close/>
                </a:path>
              </a:pathLst>
            </a:custGeom>
            <a:solidFill>
              <a:srgbClr val="B2B2B2"/>
            </a:solidFill>
            <a:ln w="2758" cap="flat">
              <a:solidFill>
                <a:srgbClr val="95C11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ES"/>
            </a:p>
          </p:txBody>
        </p:sp>
      </p:grpSp>
      <p:sp>
        <p:nvSpPr>
          <p:cNvPr id="33" name="ZoneTexte 6">
            <a:extLst>
              <a:ext uri="{FF2B5EF4-FFF2-40B4-BE49-F238E27FC236}">
                <a16:creationId xmlns:a16="http://schemas.microsoft.com/office/drawing/2014/main" id="{4CCFD6B9-74E0-49EF-AB15-0C9E7C9F1504}"/>
              </a:ext>
            </a:extLst>
          </p:cNvPr>
          <p:cNvSpPr txBox="1"/>
          <p:nvPr/>
        </p:nvSpPr>
        <p:spPr>
          <a:xfrm>
            <a:off x="6247119" y="2701568"/>
            <a:ext cx="944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err="1">
                <a:latin typeface="Vinci Sans regular"/>
              </a:rPr>
              <a:t>Servicios</a:t>
            </a:r>
            <a:endParaRPr lang="fr-FR" sz="1600" b="1">
              <a:latin typeface="Vinci Sans regular"/>
            </a:endParaRPr>
          </a:p>
        </p:txBody>
      </p:sp>
      <p:pic>
        <p:nvPicPr>
          <p:cNvPr id="15" name="Graphique 141">
            <a:extLst>
              <a:ext uri="{FF2B5EF4-FFF2-40B4-BE49-F238E27FC236}">
                <a16:creationId xmlns:a16="http://schemas.microsoft.com/office/drawing/2014/main" id="{9C4C191E-D57D-4C91-BB56-C5BA2489CF4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17941" y="1973694"/>
            <a:ext cx="1800000" cy="1800000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BC58CB-71D9-4BA0-9617-1BCB1B6413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nosotros</a:t>
            </a:r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3D9C1F6B-74F4-419E-A369-5E6E615342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Nuestras soluciones IT</a:t>
            </a:r>
          </a:p>
        </p:txBody>
      </p:sp>
      <p:sp>
        <p:nvSpPr>
          <p:cNvPr id="23" name="ZoneTexte 4">
            <a:extLst>
              <a:ext uri="{FF2B5EF4-FFF2-40B4-BE49-F238E27FC236}">
                <a16:creationId xmlns:a16="http://schemas.microsoft.com/office/drawing/2014/main" id="{EA6A82CB-A4C3-4E6A-BCD9-185927037D2E}"/>
              </a:ext>
            </a:extLst>
          </p:cNvPr>
          <p:cNvSpPr txBox="1"/>
          <p:nvPr/>
        </p:nvSpPr>
        <p:spPr>
          <a:xfrm>
            <a:off x="7634815" y="3530065"/>
            <a:ext cx="1074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chemeClr val="bg2"/>
                </a:solidFill>
                <a:latin typeface="Vinci Sans regular"/>
              </a:rPr>
              <a:t>Arquitecturas de Red en Empresas</a:t>
            </a:r>
          </a:p>
        </p:txBody>
      </p:sp>
      <p:sp>
        <p:nvSpPr>
          <p:cNvPr id="24" name="ZoneTexte 5">
            <a:extLst>
              <a:ext uri="{FF2B5EF4-FFF2-40B4-BE49-F238E27FC236}">
                <a16:creationId xmlns:a16="http://schemas.microsoft.com/office/drawing/2014/main" id="{BB0D6084-37DE-4764-8745-503B967A93B9}"/>
              </a:ext>
            </a:extLst>
          </p:cNvPr>
          <p:cNvSpPr txBox="1"/>
          <p:nvPr/>
        </p:nvSpPr>
        <p:spPr>
          <a:xfrm>
            <a:off x="6001040" y="4463497"/>
            <a:ext cx="1408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>
                <a:solidFill>
                  <a:schemeClr val="accent1"/>
                </a:solidFill>
                <a:latin typeface="Vinci Sans regular"/>
              </a:rPr>
              <a:t>Vídeo y Soluciones de Colaboración</a:t>
            </a:r>
          </a:p>
        </p:txBody>
      </p:sp>
      <p:sp>
        <p:nvSpPr>
          <p:cNvPr id="25" name="ZoneTexte 6">
            <a:extLst>
              <a:ext uri="{FF2B5EF4-FFF2-40B4-BE49-F238E27FC236}">
                <a16:creationId xmlns:a16="http://schemas.microsoft.com/office/drawing/2014/main" id="{600C6FBD-ECAD-415F-8F7E-1A570EA56310}"/>
              </a:ext>
            </a:extLst>
          </p:cNvPr>
          <p:cNvSpPr txBox="1"/>
          <p:nvPr/>
        </p:nvSpPr>
        <p:spPr>
          <a:xfrm>
            <a:off x="4595386" y="1940552"/>
            <a:ext cx="155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chemeClr val="accent2"/>
                </a:solidFill>
                <a:latin typeface="Vinci Sans regular"/>
              </a:rPr>
              <a:t>Aplicaciones de Negocio &amp; Analítica de Datos</a:t>
            </a:r>
          </a:p>
        </p:txBody>
      </p:sp>
      <p:sp>
        <p:nvSpPr>
          <p:cNvPr id="26" name="ZoneTexte 7">
            <a:extLst>
              <a:ext uri="{FF2B5EF4-FFF2-40B4-BE49-F238E27FC236}">
                <a16:creationId xmlns:a16="http://schemas.microsoft.com/office/drawing/2014/main" id="{1F45C555-7B4B-4F1A-B90F-EA3EE26B7A74}"/>
              </a:ext>
            </a:extLst>
          </p:cNvPr>
          <p:cNvSpPr txBox="1"/>
          <p:nvPr/>
        </p:nvSpPr>
        <p:spPr>
          <a:xfrm>
            <a:off x="6045330" y="1282653"/>
            <a:ext cx="1334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err="1">
                <a:solidFill>
                  <a:schemeClr val="accent6"/>
                </a:solidFill>
                <a:latin typeface="Vinci Sans regular"/>
              </a:rPr>
              <a:t>Ciberseguridad</a:t>
            </a:r>
          </a:p>
        </p:txBody>
      </p:sp>
      <p:pic>
        <p:nvPicPr>
          <p:cNvPr id="28" name="Graphique 132">
            <a:extLst>
              <a:ext uri="{FF2B5EF4-FFF2-40B4-BE49-F238E27FC236}">
                <a16:creationId xmlns:a16="http://schemas.microsoft.com/office/drawing/2014/main" id="{599A74E3-C1F9-429A-9CF2-F290432F9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0900" y="823609"/>
            <a:ext cx="476250" cy="476250"/>
          </a:xfrm>
          <a:prstGeom prst="rect">
            <a:avLst/>
          </a:prstGeom>
        </p:spPr>
      </p:pic>
      <p:pic>
        <p:nvPicPr>
          <p:cNvPr id="29" name="Graphique 133">
            <a:extLst>
              <a:ext uri="{FF2B5EF4-FFF2-40B4-BE49-F238E27FC236}">
                <a16:creationId xmlns:a16="http://schemas.microsoft.com/office/drawing/2014/main" id="{DC9784E4-B927-4F29-8EDE-3120614A02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21160" y="3992645"/>
            <a:ext cx="476250" cy="476250"/>
          </a:xfrm>
          <a:prstGeom prst="rect">
            <a:avLst/>
          </a:prstGeom>
        </p:spPr>
      </p:pic>
      <p:pic>
        <p:nvPicPr>
          <p:cNvPr id="30" name="Graphique 134">
            <a:extLst>
              <a:ext uri="{FF2B5EF4-FFF2-40B4-BE49-F238E27FC236}">
                <a16:creationId xmlns:a16="http://schemas.microsoft.com/office/drawing/2014/main" id="{E27DCE12-7822-4227-B1BC-CD866A437E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34007" y="3067428"/>
            <a:ext cx="476250" cy="476250"/>
          </a:xfrm>
          <a:prstGeom prst="rect">
            <a:avLst/>
          </a:prstGeom>
        </p:spPr>
      </p:pic>
      <p:grpSp>
        <p:nvGrpSpPr>
          <p:cNvPr id="72" name="Grupo 71">
            <a:extLst>
              <a:ext uri="{FF2B5EF4-FFF2-40B4-BE49-F238E27FC236}">
                <a16:creationId xmlns:a16="http://schemas.microsoft.com/office/drawing/2014/main" id="{7C44F922-72FB-4195-83CE-A960997FCECF}"/>
              </a:ext>
            </a:extLst>
          </p:cNvPr>
          <p:cNvGrpSpPr/>
          <p:nvPr/>
        </p:nvGrpSpPr>
        <p:grpSpPr>
          <a:xfrm>
            <a:off x="7119594" y="1476031"/>
            <a:ext cx="1781092" cy="1117766"/>
            <a:chOff x="4807873" y="1157736"/>
            <a:chExt cx="1781092" cy="1117766"/>
          </a:xfrm>
        </p:grpSpPr>
        <p:sp>
          <p:nvSpPr>
            <p:cNvPr id="21" name="ZoneTexte 2">
              <a:extLst>
                <a:ext uri="{FF2B5EF4-FFF2-40B4-BE49-F238E27FC236}">
                  <a16:creationId xmlns:a16="http://schemas.microsoft.com/office/drawing/2014/main" id="{6D52BC3B-9B11-43D6-A8BC-C4C5E03FC352}"/>
                </a:ext>
              </a:extLst>
            </p:cNvPr>
            <p:cNvSpPr txBox="1"/>
            <p:nvPr/>
          </p:nvSpPr>
          <p:spPr>
            <a:xfrm>
              <a:off x="4807873" y="1629171"/>
              <a:ext cx="17810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>
                  <a:solidFill>
                    <a:schemeClr val="tx2"/>
                  </a:solidFill>
                  <a:latin typeface="Vinci Sans regular"/>
                </a:rPr>
                <a:t>Arquitecturas</a:t>
              </a:r>
              <a:br>
                <a:rPr lang="fr-FR" sz="1200">
                  <a:solidFill>
                    <a:schemeClr val="tx2"/>
                  </a:solidFill>
                  <a:latin typeface="Vinci Sans regular"/>
                </a:rPr>
              </a:br>
              <a:r>
                <a:rPr lang="fr-FR" sz="1200">
                  <a:solidFill>
                    <a:schemeClr val="tx2"/>
                  </a:solidFill>
                  <a:latin typeface="Vinci Sans regular"/>
                </a:rPr>
                <a:t>de Red de</a:t>
              </a:r>
              <a:br>
                <a:rPr lang="fr-FR" sz="1200">
                  <a:solidFill>
                    <a:schemeClr val="tx2"/>
                  </a:solidFill>
                  <a:latin typeface="Vinci Sans regular"/>
                </a:rPr>
              </a:br>
              <a:r>
                <a:rPr lang="fr-FR" sz="1200">
                  <a:solidFill>
                    <a:schemeClr val="tx2"/>
                  </a:solidFill>
                  <a:latin typeface="Vinci Sans regular"/>
                </a:rPr>
                <a:t>Operador</a:t>
              </a:r>
            </a:p>
          </p:txBody>
        </p:sp>
        <p:pic>
          <p:nvPicPr>
            <p:cNvPr id="31" name="Graphique 135">
              <a:extLst>
                <a:ext uri="{FF2B5EF4-FFF2-40B4-BE49-F238E27FC236}">
                  <a16:creationId xmlns:a16="http://schemas.microsoft.com/office/drawing/2014/main" id="{A7B77B68-410F-4328-82C2-02C852E37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460294" y="1157736"/>
              <a:ext cx="476250" cy="476250"/>
            </a:xfrm>
            <a:prstGeom prst="rect">
              <a:avLst/>
            </a:prstGeom>
          </p:spPr>
        </p:pic>
      </p:grpSp>
      <p:pic>
        <p:nvPicPr>
          <p:cNvPr id="32" name="Graphique 136">
            <a:extLst>
              <a:ext uri="{FF2B5EF4-FFF2-40B4-BE49-F238E27FC236}">
                <a16:creationId xmlns:a16="http://schemas.microsoft.com/office/drawing/2014/main" id="{6045E84D-1F2B-4CDA-A16F-5A700E05E3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148713" y="1534500"/>
            <a:ext cx="476250" cy="476250"/>
          </a:xfrm>
          <a:prstGeom prst="rect">
            <a:avLst/>
          </a:prstGeom>
        </p:spPr>
      </p:pic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FB71F26E-CA8E-40AC-A93B-3933DF01948B}"/>
              </a:ext>
            </a:extLst>
          </p:cNvPr>
          <p:cNvSpPr/>
          <p:nvPr/>
        </p:nvSpPr>
        <p:spPr>
          <a:xfrm rot="21449671">
            <a:off x="6036552" y="2180731"/>
            <a:ext cx="684543" cy="504899"/>
          </a:xfrm>
          <a:custGeom>
            <a:avLst/>
            <a:gdLst>
              <a:gd name="connsiteX0" fmla="*/ 684543 w 684543"/>
              <a:gd name="connsiteY0" fmla="*/ 64456 h 504899"/>
              <a:gd name="connsiteX1" fmla="*/ 684543 w 684543"/>
              <a:gd name="connsiteY1" fmla="*/ 0 h 504899"/>
              <a:gd name="connsiteX2" fmla="*/ 0 w 684543"/>
              <a:gd name="connsiteY2" fmla="*/ 484915 h 504899"/>
              <a:gd name="connsiteX3" fmla="*/ 62796 w 684543"/>
              <a:gd name="connsiteY3" fmla="*/ 504900 h 504899"/>
              <a:gd name="connsiteX4" fmla="*/ 684543 w 684543"/>
              <a:gd name="connsiteY4" fmla="*/ 64456 h 504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543" h="504899">
                <a:moveTo>
                  <a:pt x="684543" y="64456"/>
                </a:moveTo>
                <a:lnTo>
                  <a:pt x="684543" y="0"/>
                </a:lnTo>
                <a:cubicBezTo>
                  <a:pt x="366543" y="0"/>
                  <a:pt x="98281" y="190032"/>
                  <a:pt x="0" y="484915"/>
                </a:cubicBezTo>
                <a:lnTo>
                  <a:pt x="62796" y="504900"/>
                </a:lnTo>
                <a:cubicBezTo>
                  <a:pt x="152090" y="237018"/>
                  <a:pt x="395729" y="64456"/>
                  <a:pt x="684543" y="64456"/>
                </a:cubicBezTo>
                <a:close/>
              </a:path>
            </a:pathLst>
          </a:custGeom>
          <a:solidFill>
            <a:srgbClr val="662483"/>
          </a:solidFill>
          <a:ln w="2701" cap="flat">
            <a:solidFill>
              <a:srgbClr val="662483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" name="Forma libre: forma 2">
            <a:extLst>
              <a:ext uri="{FF2B5EF4-FFF2-40B4-BE49-F238E27FC236}">
                <a16:creationId xmlns:a16="http://schemas.microsoft.com/office/drawing/2014/main" id="{661F453A-4D83-4A88-AE08-0F365B95DCF1}"/>
              </a:ext>
            </a:extLst>
          </p:cNvPr>
          <p:cNvSpPr/>
          <p:nvPr/>
        </p:nvSpPr>
        <p:spPr>
          <a:xfrm>
            <a:off x="7084749" y="2655669"/>
            <a:ext cx="345004" cy="791700"/>
          </a:xfrm>
          <a:custGeom>
            <a:avLst/>
            <a:gdLst>
              <a:gd name="connsiteX0" fmla="*/ 300244 w 337034"/>
              <a:gd name="connsiteY0" fmla="*/ 0 h 784614"/>
              <a:gd name="connsiteX1" fmla="*/ 237448 w 337034"/>
              <a:gd name="connsiteY1" fmla="*/ 19985 h 784614"/>
              <a:gd name="connsiteX2" fmla="*/ 237448 w 337034"/>
              <a:gd name="connsiteY2" fmla="*/ 19985 h 784614"/>
              <a:gd name="connsiteX3" fmla="*/ 0 w 337034"/>
              <a:gd name="connsiteY3" fmla="*/ 732626 h 784614"/>
              <a:gd name="connsiteX4" fmla="*/ 38715 w 337034"/>
              <a:gd name="connsiteY4" fmla="*/ 784615 h 784614"/>
              <a:gd name="connsiteX5" fmla="*/ 300244 w 337034"/>
              <a:gd name="connsiteY5" fmla="*/ 0 h 784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034" h="784614">
                <a:moveTo>
                  <a:pt x="300244" y="0"/>
                </a:moveTo>
                <a:lnTo>
                  <a:pt x="237448" y="19985"/>
                </a:lnTo>
                <a:lnTo>
                  <a:pt x="237448" y="19985"/>
                </a:lnTo>
                <a:cubicBezTo>
                  <a:pt x="326688" y="287841"/>
                  <a:pt x="233647" y="567079"/>
                  <a:pt x="0" y="732626"/>
                </a:cubicBezTo>
                <a:lnTo>
                  <a:pt x="38715" y="784615"/>
                </a:lnTo>
                <a:cubicBezTo>
                  <a:pt x="296063" y="602338"/>
                  <a:pt x="398525" y="294882"/>
                  <a:pt x="300244" y="0"/>
                </a:cubicBezTo>
                <a:close/>
              </a:path>
            </a:pathLst>
          </a:custGeom>
          <a:solidFill>
            <a:srgbClr val="E6007E"/>
          </a:solidFill>
          <a:ln w="2701" cap="flat">
            <a:solidFill>
              <a:srgbClr val="E6007E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C6174AF6-BB58-4A04-8277-CBCBBA048CFA}"/>
              </a:ext>
            </a:extLst>
          </p:cNvPr>
          <p:cNvSpPr/>
          <p:nvPr/>
        </p:nvSpPr>
        <p:spPr>
          <a:xfrm rot="8654175">
            <a:off x="6878690" y="2013949"/>
            <a:ext cx="344776" cy="794385"/>
          </a:xfrm>
          <a:custGeom>
            <a:avLst/>
            <a:gdLst>
              <a:gd name="connsiteX0" fmla="*/ 99556 w 336977"/>
              <a:gd name="connsiteY0" fmla="*/ 19879 h 784508"/>
              <a:gd name="connsiteX1" fmla="*/ 99556 w 336977"/>
              <a:gd name="connsiteY1" fmla="*/ 19879 h 784508"/>
              <a:gd name="connsiteX2" fmla="*/ 36760 w 336977"/>
              <a:gd name="connsiteY2" fmla="*/ 0 h 784508"/>
              <a:gd name="connsiteX3" fmla="*/ 298262 w 336977"/>
              <a:gd name="connsiteY3" fmla="*/ 784509 h 784508"/>
              <a:gd name="connsiteX4" fmla="*/ 336977 w 336977"/>
              <a:gd name="connsiteY4" fmla="*/ 732521 h 784508"/>
              <a:gd name="connsiteX5" fmla="*/ 99556 w 336977"/>
              <a:gd name="connsiteY5" fmla="*/ 19879 h 78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6977" h="784508">
                <a:moveTo>
                  <a:pt x="99556" y="19879"/>
                </a:moveTo>
                <a:lnTo>
                  <a:pt x="99556" y="19879"/>
                </a:lnTo>
                <a:lnTo>
                  <a:pt x="36760" y="0"/>
                </a:lnTo>
                <a:cubicBezTo>
                  <a:pt x="-61466" y="294777"/>
                  <a:pt x="40995" y="602232"/>
                  <a:pt x="298262" y="784509"/>
                </a:cubicBezTo>
                <a:lnTo>
                  <a:pt x="336977" y="732521"/>
                </a:lnTo>
                <a:cubicBezTo>
                  <a:pt x="103330" y="566974"/>
                  <a:pt x="10289" y="287735"/>
                  <a:pt x="99556" y="19879"/>
                </a:cubicBezTo>
                <a:close/>
              </a:path>
            </a:pathLst>
          </a:custGeom>
          <a:solidFill>
            <a:srgbClr val="0069B4"/>
          </a:solidFill>
          <a:ln w="2701" cap="flat">
            <a:solidFill>
              <a:srgbClr val="005EB8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6" name="Forma libre: forma 5">
            <a:extLst>
              <a:ext uri="{FF2B5EF4-FFF2-40B4-BE49-F238E27FC236}">
                <a16:creationId xmlns:a16="http://schemas.microsoft.com/office/drawing/2014/main" id="{B4FA7B03-BFDB-4112-976E-17DB12DC1E0E}"/>
              </a:ext>
            </a:extLst>
          </p:cNvPr>
          <p:cNvSpPr/>
          <p:nvPr/>
        </p:nvSpPr>
        <p:spPr>
          <a:xfrm rot="12979172">
            <a:off x="5845244" y="2805549"/>
            <a:ext cx="684543" cy="504794"/>
          </a:xfrm>
          <a:custGeom>
            <a:avLst/>
            <a:gdLst>
              <a:gd name="connsiteX0" fmla="*/ 621747 w 684543"/>
              <a:gd name="connsiteY0" fmla="*/ 504794 h 504794"/>
              <a:gd name="connsiteX1" fmla="*/ 684543 w 684543"/>
              <a:gd name="connsiteY1" fmla="*/ 484915 h 504794"/>
              <a:gd name="connsiteX2" fmla="*/ 0 w 684543"/>
              <a:gd name="connsiteY2" fmla="*/ 0 h 504794"/>
              <a:gd name="connsiteX3" fmla="*/ 0 w 684543"/>
              <a:gd name="connsiteY3" fmla="*/ 64350 h 504794"/>
              <a:gd name="connsiteX4" fmla="*/ 621747 w 684543"/>
              <a:gd name="connsiteY4" fmla="*/ 504794 h 50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543" h="504794">
                <a:moveTo>
                  <a:pt x="621747" y="504794"/>
                </a:moveTo>
                <a:lnTo>
                  <a:pt x="684543" y="484915"/>
                </a:lnTo>
                <a:cubicBezTo>
                  <a:pt x="586262" y="190032"/>
                  <a:pt x="318027" y="0"/>
                  <a:pt x="0" y="0"/>
                </a:cubicBezTo>
                <a:lnTo>
                  <a:pt x="0" y="64350"/>
                </a:lnTo>
                <a:cubicBezTo>
                  <a:pt x="288842" y="64350"/>
                  <a:pt x="532453" y="236912"/>
                  <a:pt x="621747" y="504794"/>
                </a:cubicBezTo>
                <a:close/>
              </a:path>
            </a:pathLst>
          </a:custGeom>
          <a:solidFill>
            <a:srgbClr val="00B1EB"/>
          </a:solidFill>
          <a:ln w="2701" cap="flat">
            <a:solidFill>
              <a:srgbClr val="00B1EB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56" name="Forma libre: forma 55">
            <a:extLst>
              <a:ext uri="{FF2B5EF4-FFF2-40B4-BE49-F238E27FC236}">
                <a16:creationId xmlns:a16="http://schemas.microsoft.com/office/drawing/2014/main" id="{86226632-3D84-4AF3-BB85-F9825A9F0250}"/>
              </a:ext>
            </a:extLst>
          </p:cNvPr>
          <p:cNvSpPr/>
          <p:nvPr/>
        </p:nvSpPr>
        <p:spPr>
          <a:xfrm>
            <a:off x="6285180" y="3390908"/>
            <a:ext cx="846135" cy="188675"/>
          </a:xfrm>
          <a:custGeom>
            <a:avLst/>
            <a:gdLst>
              <a:gd name="connsiteX0" fmla="*/ 807285 w 846135"/>
              <a:gd name="connsiteY0" fmla="*/ 0 h 188675"/>
              <a:gd name="connsiteX1" fmla="*/ 38715 w 846135"/>
              <a:gd name="connsiteY1" fmla="*/ 0 h 188675"/>
              <a:gd name="connsiteX2" fmla="*/ 38715 w 846135"/>
              <a:gd name="connsiteY2" fmla="*/ 0 h 188675"/>
              <a:gd name="connsiteX3" fmla="*/ 0 w 846135"/>
              <a:gd name="connsiteY3" fmla="*/ 51988 h 188675"/>
              <a:gd name="connsiteX4" fmla="*/ 846136 w 846135"/>
              <a:gd name="connsiteY4" fmla="*/ 51988 h 188675"/>
              <a:gd name="connsiteX5" fmla="*/ 807421 w 846135"/>
              <a:gd name="connsiteY5" fmla="*/ 0 h 18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6135" h="188675">
                <a:moveTo>
                  <a:pt x="807285" y="0"/>
                </a:moveTo>
                <a:cubicBezTo>
                  <a:pt x="573584" y="165547"/>
                  <a:pt x="272443" y="165547"/>
                  <a:pt x="38715" y="0"/>
                </a:cubicBezTo>
                <a:lnTo>
                  <a:pt x="38715" y="0"/>
                </a:lnTo>
                <a:lnTo>
                  <a:pt x="0" y="51988"/>
                </a:lnTo>
                <a:cubicBezTo>
                  <a:pt x="257294" y="234238"/>
                  <a:pt x="588869" y="234238"/>
                  <a:pt x="846136" y="51988"/>
                </a:cubicBezTo>
                <a:lnTo>
                  <a:pt x="807421" y="0"/>
                </a:lnTo>
                <a:close/>
              </a:path>
            </a:pathLst>
          </a:custGeom>
          <a:solidFill>
            <a:srgbClr val="AA0469"/>
          </a:solidFill>
          <a:ln w="2701" cap="flat">
            <a:solidFill>
              <a:srgbClr val="A20067"/>
            </a:solidFill>
            <a:prstDash val="solid"/>
            <a:miter/>
          </a:ln>
        </p:spPr>
        <p:txBody>
          <a:bodyPr rtlCol="0" anchor="ctr"/>
          <a:lstStyle/>
          <a:p>
            <a:endParaRPr lang="es-ES"/>
          </a:p>
        </p:txBody>
      </p:sp>
      <p:sp>
        <p:nvSpPr>
          <p:cNvPr id="36" name="ZoneTexte 3">
            <a:extLst>
              <a:ext uri="{FF2B5EF4-FFF2-40B4-BE49-F238E27FC236}">
                <a16:creationId xmlns:a16="http://schemas.microsoft.com/office/drawing/2014/main" id="{CF731B31-AB83-49C5-9689-64C5ECC99F36}"/>
              </a:ext>
            </a:extLst>
          </p:cNvPr>
          <p:cNvSpPr txBox="1"/>
          <p:nvPr/>
        </p:nvSpPr>
        <p:spPr>
          <a:xfrm>
            <a:off x="4260724" y="3587049"/>
            <a:ext cx="17810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chemeClr val="accent5"/>
                </a:solidFill>
                <a:latin typeface="Vinci Sans regular"/>
              </a:rPr>
              <a:t>Cloud &amp; Data Center</a:t>
            </a:r>
          </a:p>
        </p:txBody>
      </p:sp>
      <p:pic>
        <p:nvPicPr>
          <p:cNvPr id="37" name="Graphique 131">
            <a:extLst>
              <a:ext uri="{FF2B5EF4-FFF2-40B4-BE49-F238E27FC236}">
                <a16:creationId xmlns:a16="http://schemas.microsoft.com/office/drawing/2014/main" id="{E584ECE7-E043-4FFA-A702-DA6BBAECF8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21008" y="3089130"/>
            <a:ext cx="476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5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3941F4-BFFE-4BF2-8FDB-93020CA75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371" y="1793683"/>
            <a:ext cx="4172907" cy="2412000"/>
          </a:xfrm>
          <a:prstGeom prst="rect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BC58CB-71D9-4BA0-9617-1BCB1B6413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NOSOTROS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45996F-7118-4160-8FBD-169F19B00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Nuestros Servicios</a:t>
            </a:r>
          </a:p>
          <a:p>
            <a:endParaRPr lang="es-ES" dirty="0"/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CCEB3EA5-A6B7-4467-86E7-6C030933B466}"/>
              </a:ext>
            </a:extLst>
          </p:cNvPr>
          <p:cNvSpPr/>
          <p:nvPr/>
        </p:nvSpPr>
        <p:spPr>
          <a:xfrm>
            <a:off x="2491371" y="813093"/>
            <a:ext cx="3269617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>
              <a:spcBef>
                <a:spcPts val="1200"/>
              </a:spcBef>
              <a:buClr>
                <a:srgbClr val="005EB8"/>
              </a:buClr>
            </a:pPr>
            <a:r>
              <a:rPr lang="es-ES" sz="1000" dirty="0"/>
              <a:t>En Axians consideramos los </a:t>
            </a:r>
            <a:r>
              <a:rPr lang="es-ES" sz="1000" b="1" dirty="0">
                <a:solidFill>
                  <a:schemeClr val="accent1"/>
                </a:solidFill>
              </a:rPr>
              <a:t>Servicios de Gestión </a:t>
            </a:r>
            <a:r>
              <a:rPr lang="es-ES" sz="1000" dirty="0"/>
              <a:t>como un instrumento clave para convertir la estrategia en realidad. Nuestra gestión de proyectos y servicios persigue el alineamiento de los objetivos de negocio de nuestros clientes con los objetivos de los proyectos que gestionamos para ellos.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2808CB52-CEDE-4937-B784-844E608DD73D}"/>
              </a:ext>
            </a:extLst>
          </p:cNvPr>
          <p:cNvSpPr txBox="1"/>
          <p:nvPr/>
        </p:nvSpPr>
        <p:spPr>
          <a:xfrm>
            <a:off x="6779623" y="1878807"/>
            <a:ext cx="2157851" cy="1489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Clr>
                <a:srgbClr val="005EB8"/>
              </a:buClr>
            </a:pPr>
            <a:r>
              <a:rPr lang="es-ES" sz="1000" dirty="0"/>
              <a:t>Los </a:t>
            </a:r>
            <a:r>
              <a:rPr lang="es-ES" sz="1000" b="1" dirty="0">
                <a:solidFill>
                  <a:schemeClr val="accent5"/>
                </a:solidFill>
              </a:rPr>
              <a:t>Servicios de Operación </a:t>
            </a:r>
            <a:r>
              <a:rPr lang="es-ES" sz="1000" dirty="0"/>
              <a:t>recurrentes de mantenimiento y servicios gestionados son el fruto de años de experiencia acompañando a nuestros clientes, aprendiendo de ellos, y encontrando la mejor forma posible de adaptarnos a sus necesidades de vigilancia, soporte y operación de forma escalable.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9EEB3A3-E625-4449-B63D-3876DE8FCEEA}"/>
              </a:ext>
            </a:extLst>
          </p:cNvPr>
          <p:cNvSpPr txBox="1"/>
          <p:nvPr/>
        </p:nvSpPr>
        <p:spPr>
          <a:xfrm>
            <a:off x="3307938" y="4277741"/>
            <a:ext cx="33205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000" dirty="0"/>
              <a:t>Los </a:t>
            </a:r>
            <a:r>
              <a:rPr lang="es-ES" sz="1000" b="1" dirty="0">
                <a:solidFill>
                  <a:schemeClr val="bg2"/>
                </a:solidFill>
              </a:rPr>
              <a:t>Servicios de Externalización </a:t>
            </a:r>
            <a:r>
              <a:rPr lang="es-ES" sz="1000" dirty="0"/>
              <a:t>son la respuesta integrada y personalizada en dedicación, herramientas y procesos a las necesidades de los clientes tras años de experiencias conjuntas en las áreas de consultoría, ingeniería y operaciones.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6A1D577-D4C7-47DB-91C1-357D5646341E}"/>
              </a:ext>
            </a:extLst>
          </p:cNvPr>
          <p:cNvSpPr txBox="1"/>
          <p:nvPr/>
        </p:nvSpPr>
        <p:spPr>
          <a:xfrm>
            <a:off x="212132" y="2515275"/>
            <a:ext cx="220049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000" dirty="0"/>
              <a:t>Nuestros </a:t>
            </a:r>
            <a:r>
              <a:rPr lang="es-ES" sz="1000" b="1" dirty="0">
                <a:solidFill>
                  <a:schemeClr val="tx2"/>
                </a:solidFill>
              </a:rPr>
              <a:t>Servicios de Ingeniería</a:t>
            </a:r>
            <a:r>
              <a:rPr lang="es-ES" sz="1000" b="1" dirty="0">
                <a:solidFill>
                  <a:schemeClr val="bg2"/>
                </a:solidFill>
              </a:rPr>
              <a:t> </a:t>
            </a:r>
            <a:r>
              <a:rPr lang="es-ES" sz="1000" dirty="0"/>
              <a:t>permiten prestar servicios consultivos y ejecutar complejas implantaciones, desplegándose de forma modular, desde la dirección de proyecto más experta hasta la configuración avanzada de infraestructuras muy variadas, coordinando equipos multidisciplinares y ofreciendo soluciones llave en mano completamente integradas y garantizadas.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75266366-EE70-47A1-8871-2FA0B436B1BC}"/>
              </a:ext>
            </a:extLst>
          </p:cNvPr>
          <p:cNvCxnSpPr>
            <a:cxnSpLocks/>
          </p:cNvCxnSpPr>
          <p:nvPr/>
        </p:nvCxnSpPr>
        <p:spPr>
          <a:xfrm flipH="1" flipV="1">
            <a:off x="6184573" y="1616494"/>
            <a:ext cx="1777" cy="275374"/>
          </a:xfrm>
          <a:prstGeom prst="line">
            <a:avLst/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AAB3CBF6-DB6E-4C0D-BF39-F67EAC9E76B3}"/>
              </a:ext>
            </a:extLst>
          </p:cNvPr>
          <p:cNvCxnSpPr>
            <a:cxnSpLocks/>
          </p:cNvCxnSpPr>
          <p:nvPr/>
        </p:nvCxnSpPr>
        <p:spPr>
          <a:xfrm>
            <a:off x="6486669" y="3625343"/>
            <a:ext cx="717358" cy="0"/>
          </a:xfrm>
          <a:prstGeom prst="line">
            <a:avLst/>
          </a:prstGeom>
          <a:ln w="19050">
            <a:solidFill>
              <a:srgbClr val="00BAF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3E5DD3E-2247-4C30-9E88-5107614059E8}"/>
              </a:ext>
            </a:extLst>
          </p:cNvPr>
          <p:cNvCxnSpPr>
            <a:cxnSpLocks/>
          </p:cNvCxnSpPr>
          <p:nvPr/>
        </p:nvCxnSpPr>
        <p:spPr>
          <a:xfrm>
            <a:off x="2903737" y="4127500"/>
            <a:ext cx="0" cy="187325"/>
          </a:xfrm>
          <a:prstGeom prst="line">
            <a:avLst/>
          </a:prstGeom>
          <a:ln w="19050">
            <a:solidFill>
              <a:schemeClr val="bg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164EF298-7BDB-428D-AFCA-D08BA518B33B}"/>
              </a:ext>
            </a:extLst>
          </p:cNvPr>
          <p:cNvCxnSpPr>
            <a:cxnSpLocks/>
          </p:cNvCxnSpPr>
          <p:nvPr/>
        </p:nvCxnSpPr>
        <p:spPr>
          <a:xfrm flipH="1">
            <a:off x="1828754" y="2103694"/>
            <a:ext cx="749527" cy="0"/>
          </a:xfrm>
          <a:prstGeom prst="line">
            <a:avLst/>
          </a:prstGeom>
          <a:ln w="19050">
            <a:solidFill>
              <a:srgbClr val="0072BC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n 34">
            <a:extLst>
              <a:ext uri="{FF2B5EF4-FFF2-40B4-BE49-F238E27FC236}">
                <a16:creationId xmlns:a16="http://schemas.microsoft.com/office/drawing/2014/main" id="{9FCBE639-C609-4760-B3FC-A7B45882F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3" y="1828756"/>
            <a:ext cx="1115389" cy="57600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C01A794-5909-41AA-86CB-AFCAC71DC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749" y="3337343"/>
            <a:ext cx="1103598" cy="576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D4D5630-EB18-4C1A-A4C6-D88D0A9C5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040" y="893803"/>
            <a:ext cx="836259" cy="62194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C16F1FA0-105D-423C-9035-6500B9EB0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1371" y="4399714"/>
            <a:ext cx="816567" cy="60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6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1E8C6A4-3275-4D08-AA65-943D48506F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NOSOTROS</a:t>
            </a:r>
            <a:endParaRPr lang="fr-FR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652919-7B30-40A7-BCF0-79C8CFBEF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Nuestras Alianzas y Acreditaciones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Gráfico 12">
                <a:extLst>
                  <a:ext uri="{FF2B5EF4-FFF2-40B4-BE49-F238E27FC236}">
                    <a16:creationId xmlns:a16="http://schemas.microsoft.com/office/drawing/2014/main" id="{61D5327D-C4CC-497F-B2BE-71F81918FEE9}"/>
                  </a:ext>
                </a:extLst>
              </p:cNvPr>
              <p:cNvGraphicFramePr/>
              <p:nvPr/>
            </p:nvGraphicFramePr>
            <p:xfrm>
              <a:off x="267512" y="823609"/>
              <a:ext cx="8628838" cy="418334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3" name="Gráfico 12">
                <a:extLst>
                  <a:ext uri="{FF2B5EF4-FFF2-40B4-BE49-F238E27FC236}">
                    <a16:creationId xmlns:a16="http://schemas.microsoft.com/office/drawing/2014/main" id="{61D5327D-C4CC-497F-B2BE-71F81918FE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512" y="823609"/>
                <a:ext cx="8628838" cy="418334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8275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1E8C6A4-3275-4D08-AA65-943D48506F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dirty="0"/>
              <a:t>NOSOTROS</a:t>
            </a:r>
            <a:endParaRPr lang="fr-FR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652919-7B30-40A7-BCF0-79C8CFBEFA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Nuestras Alianzas y Acreditaciones</a:t>
            </a:r>
          </a:p>
        </p:txBody>
      </p:sp>
      <p:pic>
        <p:nvPicPr>
          <p:cNvPr id="7" name="15 Imagen" descr="Channel_Gold_360px_225_RGB.png">
            <a:extLst>
              <a:ext uri="{FF2B5EF4-FFF2-40B4-BE49-F238E27FC236}">
                <a16:creationId xmlns:a16="http://schemas.microsoft.com/office/drawing/2014/main" id="{2D7CD509-B5E7-470A-9A59-FB8C70E722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774" y="877601"/>
            <a:ext cx="812613" cy="812166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64" name="Imagen 63" descr="Icono&#10;&#10;Descripción generada automáticamente">
            <a:extLst>
              <a:ext uri="{FF2B5EF4-FFF2-40B4-BE49-F238E27FC236}">
                <a16:creationId xmlns:a16="http://schemas.microsoft.com/office/drawing/2014/main" id="{E65A18BA-7145-4F69-A305-8D7C030B3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93" y="877602"/>
            <a:ext cx="796986" cy="812165"/>
          </a:xfrm>
          <a:prstGeom prst="rect">
            <a:avLst/>
          </a:prstGeom>
        </p:spPr>
      </p:pic>
      <p:grpSp>
        <p:nvGrpSpPr>
          <p:cNvPr id="67" name="Grupo 66">
            <a:extLst>
              <a:ext uri="{FF2B5EF4-FFF2-40B4-BE49-F238E27FC236}">
                <a16:creationId xmlns:a16="http://schemas.microsoft.com/office/drawing/2014/main" id="{4C0F77EA-1757-4E38-B190-E78B72BCF1F9}"/>
              </a:ext>
            </a:extLst>
          </p:cNvPr>
          <p:cNvGrpSpPr/>
          <p:nvPr/>
        </p:nvGrpSpPr>
        <p:grpSpPr>
          <a:xfrm>
            <a:off x="2864785" y="877602"/>
            <a:ext cx="741124" cy="812165"/>
            <a:chOff x="436108" y="3536642"/>
            <a:chExt cx="865045" cy="947964"/>
          </a:xfrm>
        </p:grpSpPr>
        <p:pic>
          <p:nvPicPr>
            <p:cNvPr id="68" name="Picture 2" descr="Resultado de imagen de paloalto ASC logo">
              <a:extLst>
                <a:ext uri="{FF2B5EF4-FFF2-40B4-BE49-F238E27FC236}">
                  <a16:creationId xmlns:a16="http://schemas.microsoft.com/office/drawing/2014/main" id="{9834C8A4-043E-4A7F-BB4D-7A3E751B1B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65"/>
            <a:stretch/>
          </p:blipFill>
          <p:spPr bwMode="auto">
            <a:xfrm>
              <a:off x="513276" y="4333335"/>
              <a:ext cx="710708" cy="151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Imagen 68" descr="Icono&#10;&#10;Descripción generada automáticamente con confianza baja">
              <a:extLst>
                <a:ext uri="{FF2B5EF4-FFF2-40B4-BE49-F238E27FC236}">
                  <a16:creationId xmlns:a16="http://schemas.microsoft.com/office/drawing/2014/main" id="{9FFEE482-236A-4B5D-8490-E7D1F73AA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108" y="3536642"/>
              <a:ext cx="865045" cy="817458"/>
            </a:xfrm>
            <a:prstGeom prst="rect">
              <a:avLst/>
            </a:prstGeom>
          </p:spPr>
        </p:pic>
      </p:grpSp>
      <p:pic>
        <p:nvPicPr>
          <p:cNvPr id="70" name="Picture 4" descr="Resultado de imagen de HPe aruba silver">
            <a:extLst>
              <a:ext uri="{FF2B5EF4-FFF2-40B4-BE49-F238E27FC236}">
                <a16:creationId xmlns:a16="http://schemas.microsoft.com/office/drawing/2014/main" id="{0DB00596-FD66-44F8-A850-307433FC4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232" y="2057739"/>
            <a:ext cx="704549" cy="73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Imagen 75" descr="Logotipo&#10;&#10;Descripción generada automáticamente">
            <a:extLst>
              <a:ext uri="{FF2B5EF4-FFF2-40B4-BE49-F238E27FC236}">
                <a16:creationId xmlns:a16="http://schemas.microsoft.com/office/drawing/2014/main" id="{25F7B844-F68C-4DE2-BBE0-6637E5A20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637" y="3186926"/>
            <a:ext cx="563227" cy="317964"/>
          </a:xfrm>
          <a:prstGeom prst="rect">
            <a:avLst/>
          </a:prstGeom>
        </p:spPr>
      </p:pic>
      <p:sp>
        <p:nvSpPr>
          <p:cNvPr id="77" name="Rectángulo 76">
            <a:extLst>
              <a:ext uri="{FF2B5EF4-FFF2-40B4-BE49-F238E27FC236}">
                <a16:creationId xmlns:a16="http://schemas.microsoft.com/office/drawing/2014/main" id="{8E5DE4FB-FCD9-4FC5-B16B-9F488806A268}"/>
              </a:ext>
            </a:extLst>
          </p:cNvPr>
          <p:cNvSpPr/>
          <p:nvPr/>
        </p:nvSpPr>
        <p:spPr>
          <a:xfrm>
            <a:off x="1630737" y="3505200"/>
            <a:ext cx="772915" cy="218650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marL="146375" indent="-146375" algn="ctr" defTabSz="327002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00" b="1">
                <a:solidFill>
                  <a:schemeClr val="tx1">
                    <a:lumMod val="60000"/>
                    <a:lumOff val="40000"/>
                  </a:schemeClr>
                </a:solidFill>
                <a:latin typeface="Vinci Sans" panose="02000000000000000000" pitchFamily="2" charset="0"/>
                <a:ea typeface="ＭＳ Ｐゴシック" charset="-128"/>
                <a:cs typeface="Helvetica"/>
              </a:rPr>
              <a:t>Gold Partner</a:t>
            </a:r>
            <a:endParaRPr lang="en-US" sz="500">
              <a:solidFill>
                <a:schemeClr val="tx1">
                  <a:lumMod val="60000"/>
                  <a:lumOff val="40000"/>
                </a:schemeClr>
              </a:solidFill>
              <a:latin typeface="Vinci Sans" panose="02000000000000000000" pitchFamily="2" charset="0"/>
              <a:ea typeface="ＭＳ Ｐゴシック" charset="-128"/>
              <a:cs typeface="Helvetica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8324A45-0FBE-4FB0-B6C0-823ACAE914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188" r="18741" b="15501"/>
          <a:stretch/>
        </p:blipFill>
        <p:spPr>
          <a:xfrm>
            <a:off x="360867" y="1980645"/>
            <a:ext cx="1076602" cy="812216"/>
          </a:xfrm>
          <a:prstGeom prst="rect">
            <a:avLst/>
          </a:prstGeom>
        </p:spPr>
      </p:pic>
      <p:pic>
        <p:nvPicPr>
          <p:cNvPr id="84" name="Picture 2" descr="Resultado de imagen de elite partner Juniper">
            <a:extLst>
              <a:ext uri="{FF2B5EF4-FFF2-40B4-BE49-F238E27FC236}">
                <a16:creationId xmlns:a16="http://schemas.microsoft.com/office/drawing/2014/main" id="{C7AEF524-CC51-47D1-84AD-F148239B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77" y="1052345"/>
            <a:ext cx="1244559" cy="540023"/>
          </a:xfrm>
          <a:prstGeom prst="rect">
            <a:avLst/>
          </a:prstGeom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upo 84">
            <a:extLst>
              <a:ext uri="{FF2B5EF4-FFF2-40B4-BE49-F238E27FC236}">
                <a16:creationId xmlns:a16="http://schemas.microsoft.com/office/drawing/2014/main" id="{29AEC525-64AA-4E7E-A289-76B38E63A492}"/>
              </a:ext>
            </a:extLst>
          </p:cNvPr>
          <p:cNvGrpSpPr/>
          <p:nvPr/>
        </p:nvGrpSpPr>
        <p:grpSpPr>
          <a:xfrm>
            <a:off x="7734642" y="1019811"/>
            <a:ext cx="1221823" cy="585370"/>
            <a:chOff x="4497136" y="3178070"/>
            <a:chExt cx="1297616" cy="621682"/>
          </a:xfrm>
        </p:grpSpPr>
        <p:pic>
          <p:nvPicPr>
            <p:cNvPr id="86" name="Picture 4" descr="Resultado de imagen de fortinet expert partner">
              <a:extLst>
                <a:ext uri="{FF2B5EF4-FFF2-40B4-BE49-F238E27FC236}">
                  <a16:creationId xmlns:a16="http://schemas.microsoft.com/office/drawing/2014/main" id="{20C7F256-12D8-472D-BD5C-63D5DC7A18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136" y="3178070"/>
              <a:ext cx="1297616" cy="321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Imagen 86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FFA4788E-ACAE-46E6-88DF-6116B2B3D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456" y="3536642"/>
              <a:ext cx="718975" cy="263110"/>
            </a:xfrm>
            <a:prstGeom prst="rect">
              <a:avLst/>
            </a:prstGeom>
          </p:spPr>
        </p:pic>
      </p:grpSp>
      <p:pic>
        <p:nvPicPr>
          <p:cNvPr id="88" name="Picture 2" descr="Resultado de imagen de vmware enterprise partner">
            <a:extLst>
              <a:ext uri="{FF2B5EF4-FFF2-40B4-BE49-F238E27FC236}">
                <a16:creationId xmlns:a16="http://schemas.microsoft.com/office/drawing/2014/main" id="{071D63C2-FBA7-4C4E-A133-7EC2E2D07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32" y="2137715"/>
            <a:ext cx="787450" cy="49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Resultado de imagen de netapp gold par">
            <a:extLst>
              <a:ext uri="{FF2B5EF4-FFF2-40B4-BE49-F238E27FC236}">
                <a16:creationId xmlns:a16="http://schemas.microsoft.com/office/drawing/2014/main" id="{53DD84D3-726B-44D2-BE43-920755FD1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840" y="2076753"/>
            <a:ext cx="1173887" cy="6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Imagen 89" descr="Forma&#10;&#10;Descripción generada automáticamente con confianza media">
            <a:extLst>
              <a:ext uri="{FF2B5EF4-FFF2-40B4-BE49-F238E27FC236}">
                <a16:creationId xmlns:a16="http://schemas.microsoft.com/office/drawing/2014/main" id="{65130B7C-96AC-4F33-A508-264C754179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80" y="2154208"/>
            <a:ext cx="1119330" cy="465090"/>
          </a:xfrm>
          <a:prstGeom prst="rect">
            <a:avLst/>
          </a:prstGeom>
        </p:spPr>
      </p:pic>
      <p:pic>
        <p:nvPicPr>
          <p:cNvPr id="91" name="Imagen 90">
            <a:extLst>
              <a:ext uri="{FF2B5EF4-FFF2-40B4-BE49-F238E27FC236}">
                <a16:creationId xmlns:a16="http://schemas.microsoft.com/office/drawing/2014/main" id="{B516FCA3-C9E5-41AF-88E1-4FF5F3E4985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6185" y="2095772"/>
            <a:ext cx="869437" cy="581962"/>
          </a:xfrm>
          <a:prstGeom prst="rect">
            <a:avLst/>
          </a:prstGeom>
        </p:spPr>
      </p:pic>
      <p:pic>
        <p:nvPicPr>
          <p:cNvPr id="92" name="Imagen 91" descr="Texto&#10;&#10;Descripción generada automáticamente">
            <a:extLst>
              <a:ext uri="{FF2B5EF4-FFF2-40B4-BE49-F238E27FC236}">
                <a16:creationId xmlns:a16="http://schemas.microsoft.com/office/drawing/2014/main" id="{5DE42309-875C-4E70-A263-95A8D5BE77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66" y="2088907"/>
            <a:ext cx="846599" cy="595692"/>
          </a:xfrm>
          <a:prstGeom prst="rect">
            <a:avLst/>
          </a:prstGeom>
        </p:spPr>
      </p:pic>
      <p:pic>
        <p:nvPicPr>
          <p:cNvPr id="96" name="Picture 6" descr="Resultado de imagen de AMAZON  partner">
            <a:extLst>
              <a:ext uri="{FF2B5EF4-FFF2-40B4-BE49-F238E27FC236}">
                <a16:creationId xmlns:a16="http://schemas.microsoft.com/office/drawing/2014/main" id="{574EF54C-A39C-4546-87D7-351D7314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80" y="3246824"/>
            <a:ext cx="1139831" cy="31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411B086E-DC06-4217-9B10-75C18A72C46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233" t="2500" r="3233" b="68119"/>
          <a:stretch/>
        </p:blipFill>
        <p:spPr>
          <a:xfrm>
            <a:off x="6329106" y="3135853"/>
            <a:ext cx="1372932" cy="535858"/>
          </a:xfrm>
          <a:prstGeom prst="rect">
            <a:avLst/>
          </a:prstGeom>
        </p:spPr>
      </p:pic>
      <p:pic>
        <p:nvPicPr>
          <p:cNvPr id="98" name="Imagen 97">
            <a:extLst>
              <a:ext uri="{FF2B5EF4-FFF2-40B4-BE49-F238E27FC236}">
                <a16:creationId xmlns:a16="http://schemas.microsoft.com/office/drawing/2014/main" id="{EEEB8A65-3C58-4926-A1A9-78AF4DD9741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9515" y="3083715"/>
            <a:ext cx="1219306" cy="6401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19FC383-9D85-4458-B571-31AD8937E88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045327" y="3132487"/>
            <a:ext cx="1152244" cy="542591"/>
          </a:xfrm>
          <a:prstGeom prst="rect">
            <a:avLst/>
          </a:prstGeom>
        </p:spPr>
      </p:pic>
      <p:pic>
        <p:nvPicPr>
          <p:cNvPr id="103" name="Picture 8" descr="Resultado de imagen de arris commscope">
            <a:extLst>
              <a:ext uri="{FF2B5EF4-FFF2-40B4-BE49-F238E27FC236}">
                <a16:creationId xmlns:a16="http://schemas.microsoft.com/office/drawing/2014/main" id="{B9617EB6-4AEE-4810-8E62-D7650E1E2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54" y="3180715"/>
            <a:ext cx="976611" cy="44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Resultado de imagen de arbor networks authorized">
            <a:extLst>
              <a:ext uri="{FF2B5EF4-FFF2-40B4-BE49-F238E27FC236}">
                <a16:creationId xmlns:a16="http://schemas.microsoft.com/office/drawing/2014/main" id="{96D43C81-53E2-462F-9FD9-4A6847F6D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0" r="20682"/>
          <a:stretch/>
        </p:blipFill>
        <p:spPr bwMode="auto">
          <a:xfrm>
            <a:off x="5475387" y="3230168"/>
            <a:ext cx="575903" cy="34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5" name="Grupo 114">
            <a:extLst>
              <a:ext uri="{FF2B5EF4-FFF2-40B4-BE49-F238E27FC236}">
                <a16:creationId xmlns:a16="http://schemas.microsoft.com/office/drawing/2014/main" id="{F0B53480-D7E0-4E8D-95DE-17B97DCB3D80}"/>
              </a:ext>
            </a:extLst>
          </p:cNvPr>
          <p:cNvGrpSpPr/>
          <p:nvPr/>
        </p:nvGrpSpPr>
        <p:grpSpPr>
          <a:xfrm>
            <a:off x="341366" y="4110811"/>
            <a:ext cx="7517830" cy="813971"/>
            <a:chOff x="341366" y="4110811"/>
            <a:chExt cx="7517830" cy="813971"/>
          </a:xfrm>
        </p:grpSpPr>
        <p:pic>
          <p:nvPicPr>
            <p:cNvPr id="71" name="Picture 2" descr="http://acuntia.es/wp-content/uploads/2016/09/Alcatel-Lucent-Expert-Business-Partner.jpg">
              <a:extLst>
                <a:ext uri="{FF2B5EF4-FFF2-40B4-BE49-F238E27FC236}">
                  <a16:creationId xmlns:a16="http://schemas.microsoft.com/office/drawing/2014/main" id="{9D7CBEDB-3F29-47D3-94E1-9826CB7EDF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01" y="4110811"/>
              <a:ext cx="705995" cy="813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Resultado de imagen de riverbed premier logo">
              <a:extLst>
                <a:ext uri="{FF2B5EF4-FFF2-40B4-BE49-F238E27FC236}">
                  <a16:creationId xmlns:a16="http://schemas.microsoft.com/office/drawing/2014/main" id="{C253538F-E0A2-4A57-AE0F-DBFB2FA84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78" t="6400" r="25389" b="6560"/>
            <a:stretch/>
          </p:blipFill>
          <p:spPr bwMode="auto">
            <a:xfrm>
              <a:off x="341366" y="4264127"/>
              <a:ext cx="830021" cy="507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0" name="Grupo 109">
              <a:extLst>
                <a:ext uri="{FF2B5EF4-FFF2-40B4-BE49-F238E27FC236}">
                  <a16:creationId xmlns:a16="http://schemas.microsoft.com/office/drawing/2014/main" id="{F61FEFB7-BEE5-4D18-B466-ABDA7A7A93C3}"/>
                </a:ext>
              </a:extLst>
            </p:cNvPr>
            <p:cNvGrpSpPr/>
            <p:nvPr/>
          </p:nvGrpSpPr>
          <p:grpSpPr>
            <a:xfrm>
              <a:off x="5492293" y="4333564"/>
              <a:ext cx="1077778" cy="368464"/>
              <a:chOff x="2825102" y="4734674"/>
              <a:chExt cx="1077778" cy="368464"/>
            </a:xfrm>
          </p:grpSpPr>
          <p:pic>
            <p:nvPicPr>
              <p:cNvPr id="111" name="Picture 5">
                <a:extLst>
                  <a:ext uri="{FF2B5EF4-FFF2-40B4-BE49-F238E27FC236}">
                    <a16:creationId xmlns:a16="http://schemas.microsoft.com/office/drawing/2014/main" id="{5C6BDB98-2097-4593-B969-7585181E11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/>
              <a:srcRect t="29923" b="29923"/>
              <a:stretch/>
            </p:blipFill>
            <p:spPr>
              <a:xfrm>
                <a:off x="2909899" y="4734674"/>
                <a:ext cx="992981" cy="206532"/>
              </a:xfrm>
              <a:prstGeom prst="rect">
                <a:avLst/>
              </a:prstGeom>
            </p:spPr>
          </p:pic>
          <p:sp>
            <p:nvSpPr>
              <p:cNvPr id="112" name="Rectángulo 111">
                <a:extLst>
                  <a:ext uri="{FF2B5EF4-FFF2-40B4-BE49-F238E27FC236}">
                    <a16:creationId xmlns:a16="http://schemas.microsoft.com/office/drawing/2014/main" id="{E538F003-E88B-407B-BE8F-830AE318D18F}"/>
                  </a:ext>
                </a:extLst>
              </p:cNvPr>
              <p:cNvSpPr/>
              <p:nvPr/>
            </p:nvSpPr>
            <p:spPr>
              <a:xfrm>
                <a:off x="2825102" y="4889553"/>
                <a:ext cx="755010" cy="213585"/>
              </a:xfrm>
              <a:prstGeom prst="rect">
                <a:avLst/>
              </a:prstGeom>
            </p:spPr>
            <p:txBody>
              <a:bodyPr wrap="square" anchor="ctr" anchorCtr="0">
                <a:noAutofit/>
              </a:bodyPr>
              <a:lstStyle/>
              <a:p>
                <a:pPr marL="146375" indent="-146375" algn="ctr" defTabSz="327002" eaLnBrk="0" fontAlgn="base" hangingPunct="0">
                  <a:spcBef>
                    <a:spcPct val="20000"/>
                  </a:spcBef>
                  <a:spcAft>
                    <a:spcPct val="0"/>
                  </a:spcAft>
                  <a:defRPr/>
                </a:pPr>
                <a:r>
                  <a:rPr lang="en-US" sz="788" b="1">
                    <a:solidFill>
                      <a:schemeClr val="tx1">
                        <a:lumMod val="60000"/>
                        <a:lumOff val="40000"/>
                      </a:schemeClr>
                    </a:solidFill>
                    <a:latin typeface="Vinci Sans" panose="02000000000000000000" pitchFamily="2" charset="0"/>
                    <a:ea typeface="ＭＳ Ｐゴシック" charset="-128"/>
                    <a:cs typeface="Helvetica"/>
                  </a:rPr>
                  <a:t>Gold Partner</a:t>
                </a:r>
                <a:endParaRPr lang="en-US" sz="525">
                  <a:solidFill>
                    <a:schemeClr val="tx1">
                      <a:lumMod val="60000"/>
                      <a:lumOff val="40000"/>
                    </a:schemeClr>
                  </a:solidFill>
                  <a:latin typeface="Vinci Sans" panose="02000000000000000000" pitchFamily="2" charset="0"/>
                  <a:ea typeface="ＭＳ Ｐゴシック" charset="-128"/>
                  <a:cs typeface="Helvetica"/>
                </a:endParaRPr>
              </a:p>
            </p:txBody>
          </p:sp>
        </p:grp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200993D-FBC0-49D0-A581-DC595B590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867517" y="4197729"/>
              <a:ext cx="1394354" cy="640135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BF88A06E-6DEC-40F5-BE80-B00973643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408344" y="4112377"/>
              <a:ext cx="804742" cy="810838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84044D5F-24EA-4081-8497-5E1E6A71B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541477" y="4234308"/>
              <a:ext cx="847417" cy="566977"/>
            </a:xfrm>
            <a:prstGeom prst="rect">
              <a:avLst/>
            </a:prstGeom>
          </p:spPr>
        </p:pic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F26805DB-ABD7-4D02-9C03-089792084475}"/>
              </a:ext>
            </a:extLst>
          </p:cNvPr>
          <p:cNvGrpSpPr/>
          <p:nvPr/>
        </p:nvGrpSpPr>
        <p:grpSpPr>
          <a:xfrm>
            <a:off x="4054115" y="865473"/>
            <a:ext cx="1539556" cy="881345"/>
            <a:chOff x="3568388" y="865473"/>
            <a:chExt cx="1539556" cy="881345"/>
          </a:xfrm>
        </p:grpSpPr>
        <p:pic>
          <p:nvPicPr>
            <p:cNvPr id="1026" name="Picture 2" descr="4 Stars">
              <a:extLst>
                <a:ext uri="{FF2B5EF4-FFF2-40B4-BE49-F238E27FC236}">
                  <a16:creationId xmlns:a16="http://schemas.microsoft.com/office/drawing/2014/main" id="{A4B66147-57EA-4542-B197-35C1AC55BB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388" y="865473"/>
              <a:ext cx="881345" cy="881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CSP">
              <a:extLst>
                <a:ext uri="{FF2B5EF4-FFF2-40B4-BE49-F238E27FC236}">
                  <a16:creationId xmlns:a16="http://schemas.microsoft.com/office/drawing/2014/main" id="{F78450C6-2637-413C-BCE8-D77B25EA4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8291" y="896254"/>
              <a:ext cx="369653" cy="369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loudGuard Partner">
              <a:extLst>
                <a:ext uri="{FF2B5EF4-FFF2-40B4-BE49-F238E27FC236}">
                  <a16:creationId xmlns:a16="http://schemas.microsoft.com/office/drawing/2014/main" id="{36CFCA88-3A1A-48C5-A060-7368B94D89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454" y="1351764"/>
              <a:ext cx="373300" cy="37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armony">
              <a:extLst>
                <a:ext uri="{FF2B5EF4-FFF2-40B4-BE49-F238E27FC236}">
                  <a16:creationId xmlns:a16="http://schemas.microsoft.com/office/drawing/2014/main" id="{7FC77E7F-9FD7-46A7-B050-5380C3AAA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808" y="1351764"/>
              <a:ext cx="373300" cy="37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MSP">
              <a:extLst>
                <a:ext uri="{FF2B5EF4-FFF2-40B4-BE49-F238E27FC236}">
                  <a16:creationId xmlns:a16="http://schemas.microsoft.com/office/drawing/2014/main" id="{1A5FD7BD-1131-4A2B-8A9D-CFBA75665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181" y="889281"/>
              <a:ext cx="367595" cy="367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1DB72D05-7D87-4936-BFE7-4DE2C53FEA3F}"/>
              </a:ext>
            </a:extLst>
          </p:cNvPr>
          <p:cNvSpPr txBox="1"/>
          <p:nvPr/>
        </p:nvSpPr>
        <p:spPr>
          <a:xfrm>
            <a:off x="8342069" y="4251527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56959138"/>
      </p:ext>
    </p:extLst>
  </p:cSld>
  <p:clrMapOvr>
    <a:masterClrMapping/>
  </p:clrMapOvr>
</p:sld>
</file>

<file path=ppt/theme/theme1.xml><?xml version="1.0" encoding="utf-8"?>
<a:theme xmlns:a="http://schemas.openxmlformats.org/drawingml/2006/main" name="1_Axians_Light">
  <a:themeElements>
    <a:clrScheme name="Personnalisé 1">
      <a:dk1>
        <a:srgbClr val="404040"/>
      </a:dk1>
      <a:lt1>
        <a:sysClr val="window" lastClr="FFFFFF"/>
      </a:lt1>
      <a:dk2>
        <a:srgbClr val="005EB8"/>
      </a:dk2>
      <a:lt2>
        <a:srgbClr val="E6007E"/>
      </a:lt2>
      <a:accent1>
        <a:srgbClr val="A20067"/>
      </a:accent1>
      <a:accent2>
        <a:srgbClr val="662483"/>
      </a:accent2>
      <a:accent3>
        <a:srgbClr val="87888A"/>
      </a:accent3>
      <a:accent4>
        <a:srgbClr val="E50051"/>
      </a:accent4>
      <a:accent5>
        <a:srgbClr val="00B1EB"/>
      </a:accent5>
      <a:accent6>
        <a:srgbClr val="95C11F"/>
      </a:accent6>
      <a:hlink>
        <a:srgbClr val="005EB8"/>
      </a:hlink>
      <a:folHlink>
        <a:srgbClr val="A20067"/>
      </a:folHlink>
    </a:clrScheme>
    <a:fontScheme name="Personnalisé 10">
      <a:majorFont>
        <a:latin typeface="Vinci Sans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C18766AF39109438D43F528709F8A3D" ma:contentTypeVersion="12" ma:contentTypeDescription="Crear nuevo documento." ma:contentTypeScope="" ma:versionID="125896e816b39ea7f856bb50d9be9ed6">
  <xsd:schema xmlns:xsd="http://www.w3.org/2001/XMLSchema" xmlns:xs="http://www.w3.org/2001/XMLSchema" xmlns:p="http://schemas.microsoft.com/office/2006/metadata/properties" xmlns:ns2="7f0b47d7-fcce-4cc3-8e48-b93c0fae67d8" xmlns:ns3="260c2b3c-4e80-49c8-b140-fb978dbeabd0" targetNamespace="http://schemas.microsoft.com/office/2006/metadata/properties" ma:root="true" ma:fieldsID="e634721577b9616c5ae7c296861da714" ns2:_="" ns3:_="">
    <xsd:import namespace="7f0b47d7-fcce-4cc3-8e48-b93c0fae67d8"/>
    <xsd:import namespace="260c2b3c-4e80-49c8-b140-fb978dbeab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b47d7-fcce-4cc3-8e48-b93c0fae67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0c2b3c-4e80-49c8-b140-fb978dbeabd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AF4D12-B045-41B9-A1FE-50C6F5A1D266}">
  <ds:schemaRefs>
    <ds:schemaRef ds:uri="260c2b3c-4e80-49c8-b140-fb978dbeabd0"/>
    <ds:schemaRef ds:uri="7f0b47d7-fcce-4cc3-8e48-b93c0fae67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71EECDF-0F89-4BC9-9F50-97D1F5926D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806D60-8927-429D-B75C-3ED0030F501C}">
  <ds:schemaRefs>
    <ds:schemaRef ds:uri="260c2b3c-4e80-49c8-b140-fb978dbeabd0"/>
    <ds:schemaRef ds:uri="http://purl.org/dc/terms/"/>
    <ds:schemaRef ds:uri="7f0b47d7-fcce-4cc3-8e48-b93c0fae67d8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50857</TotalTime>
  <Words>3304</Words>
  <Application>Microsoft Office PowerPoint</Application>
  <PresentationFormat>Presentación en pantalla (16:9)</PresentationFormat>
  <Paragraphs>471</Paragraphs>
  <Slides>52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52</vt:i4>
      </vt:variant>
    </vt:vector>
  </HeadingPairs>
  <TitlesOfParts>
    <vt:vector size="68" baseType="lpstr">
      <vt:lpstr>Arial</vt:lpstr>
      <vt:lpstr>Calibri</vt:lpstr>
      <vt:lpstr>Lato</vt:lpstr>
      <vt:lpstr>Lato Light</vt:lpstr>
      <vt:lpstr>Open Sans</vt:lpstr>
      <vt:lpstr>Ubuntu</vt:lpstr>
      <vt:lpstr>Vinci Sans</vt:lpstr>
      <vt:lpstr>Vinci Sans </vt:lpstr>
      <vt:lpstr>Vinci Sans Black</vt:lpstr>
      <vt:lpstr>Vinci Sans Condensed</vt:lpstr>
      <vt:lpstr>Vinci Sans Extra Light</vt:lpstr>
      <vt:lpstr>Vinci Sans Light</vt:lpstr>
      <vt:lpstr>Vinci Sans Medium</vt:lpstr>
      <vt:lpstr>Vinci Sans regular</vt:lpstr>
      <vt:lpstr>Wingdings</vt:lpstr>
      <vt:lpstr>1_Axians_Light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Soluciones LoRaWAN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Axians brand presentation slidedeck</dc:title>
  <dc:creator>MOULIN Thomas</dc:creator>
  <cp:lastModifiedBy>RODRIGUEZ JEREZ David</cp:lastModifiedBy>
  <cp:revision>222</cp:revision>
  <cp:lastPrinted>2017-09-13T11:15:58Z</cp:lastPrinted>
  <dcterms:created xsi:type="dcterms:W3CDTF">2015-03-12T11:53:59Z</dcterms:created>
  <dcterms:modified xsi:type="dcterms:W3CDTF">2023-06-15T04:14:36Z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0x0101000C18766AF39109438D43F528709F8A3D</vt:lpwstr>
  </property>
</Properties>
</file>